
<file path=[Content_Types].xml><?xml version="1.0" encoding="utf-8"?>
<Types xmlns="http://schemas.openxmlformats.org/package/2006/content-types">
  <Default Extension="xml" ContentType="application/xml"/>
  <Default Extension="png" ContentType="image/png"/>
  <Default Extension="wmf" ContentType="image/x-wmf"/>
  <Default Extension="jpeg" ContentType="image/jpeg"/>
  <Default Extension="jpg" ContentType="image/jpeg"/>
  <Default Extension="rels" ContentType="application/vnd.openxmlformats-package.relationships+xml"/>
  <Default Extension="gif" ContentType="image/gif"/>
  <Default Extension="WAV" ContentType="audio/wav"/>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18"/>
  </p:notesMasterIdLst>
  <p:sldIdLst>
    <p:sldId id="256" r:id="rId2"/>
    <p:sldId id="269" r:id="rId3"/>
    <p:sldId id="270" r:id="rId4"/>
    <p:sldId id="257" r:id="rId5"/>
    <p:sldId id="258" r:id="rId6"/>
    <p:sldId id="259" r:id="rId7"/>
    <p:sldId id="262" r:id="rId8"/>
    <p:sldId id="260" r:id="rId9"/>
    <p:sldId id="261" r:id="rId10"/>
    <p:sldId id="263" r:id="rId11"/>
    <p:sldId id="264" r:id="rId12"/>
    <p:sldId id="271" r:id="rId13"/>
    <p:sldId id="265" r:id="rId14"/>
    <p:sldId id="267" r:id="rId15"/>
    <p:sldId id="268" r:id="rId16"/>
    <p:sldId id="266"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5pPr>
    <a:lvl6pPr marL="2286000" algn="l" defTabSz="914400" rtl="0" eaLnBrk="1" latinLnBrk="0" hangingPunct="1">
      <a:defRPr kern="1200">
        <a:solidFill>
          <a:schemeClr val="tx1"/>
        </a:solidFill>
        <a:latin typeface="Garamond" panose="02020404030301010803" pitchFamily="18" charset="0"/>
        <a:ea typeface="+mn-ea"/>
        <a:cs typeface="+mn-cs"/>
      </a:defRPr>
    </a:lvl6pPr>
    <a:lvl7pPr marL="2743200" algn="l" defTabSz="914400" rtl="0" eaLnBrk="1" latinLnBrk="0" hangingPunct="1">
      <a:defRPr kern="1200">
        <a:solidFill>
          <a:schemeClr val="tx1"/>
        </a:solidFill>
        <a:latin typeface="Garamond" panose="02020404030301010803" pitchFamily="18" charset="0"/>
        <a:ea typeface="+mn-ea"/>
        <a:cs typeface="+mn-cs"/>
      </a:defRPr>
    </a:lvl7pPr>
    <a:lvl8pPr marL="3200400" algn="l" defTabSz="914400" rtl="0" eaLnBrk="1" latinLnBrk="0" hangingPunct="1">
      <a:defRPr kern="1200">
        <a:solidFill>
          <a:schemeClr val="tx1"/>
        </a:solidFill>
        <a:latin typeface="Garamond" panose="02020404030301010803" pitchFamily="18" charset="0"/>
        <a:ea typeface="+mn-ea"/>
        <a:cs typeface="+mn-cs"/>
      </a:defRPr>
    </a:lvl8pPr>
    <a:lvl9pPr marL="3657600" algn="l" defTabSz="914400" rtl="0" eaLnBrk="1" latinLnBrk="0" hangingPunct="1">
      <a:defRPr kern="1200">
        <a:solidFill>
          <a:schemeClr val="tx1"/>
        </a:solidFill>
        <a:latin typeface="Garamond" panose="02020404030301010803"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E3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520" y="-8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Verdana"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Verdana" pitchFamily="34" charset="0"/>
              </a:defRPr>
            </a:lvl1pPr>
          </a:lstStyle>
          <a:p>
            <a:pPr>
              <a:defRPr/>
            </a:pPr>
            <a:fld id="{0B721FA2-4313-4FBA-97F6-C7CEF1F62EC2}" type="datetimeFigureOut">
              <a:rPr lang="en-US"/>
              <a:pPr>
                <a:defRPr/>
              </a:pPr>
              <a:t>2/23/17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Verdana"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Verdana" panose="020B0604030504040204" pitchFamily="34" charset="0"/>
              </a:defRPr>
            </a:lvl1pPr>
          </a:lstStyle>
          <a:p>
            <a:pPr>
              <a:defRPr/>
            </a:pPr>
            <a:fld id="{5FF44D65-1CB4-475E-B015-6877CD3463D1}" type="slidenum">
              <a:rPr lang="en-US" altLang="en-US"/>
              <a:pPr>
                <a:defRPr/>
              </a:pPr>
              <a:t>‹#›</a:t>
            </a:fld>
            <a:endParaRPr lang="en-US" altLang="en-US"/>
          </a:p>
        </p:txBody>
      </p:sp>
    </p:spTree>
    <p:extLst>
      <p:ext uri="{BB962C8B-B14F-4D97-AF65-F5344CB8AC3E}">
        <p14:creationId xmlns:p14="http://schemas.microsoft.com/office/powerpoint/2010/main" val="747946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367CC612-22AA-45E5-9BB5-01F6847DEACA}" type="slidenum">
              <a:rPr lang="en-US" altLang="en-US">
                <a:latin typeface="Verdana" panose="020B0604030504040204" pitchFamily="34" charset="0"/>
              </a:rPr>
              <a:pPr/>
              <a:t>1</a:t>
            </a:fld>
            <a:endParaRPr lang="en-US" altLang="en-US">
              <a:latin typeface="Verdana" panose="020B060403050404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D9152542-0ED8-430D-9385-97B419D393A6}" type="slidenum">
              <a:rPr lang="en-US" altLang="en-US">
                <a:latin typeface="Verdana" panose="020B0604030504040204" pitchFamily="34" charset="0"/>
              </a:rPr>
              <a:pPr/>
              <a:t>10</a:t>
            </a:fld>
            <a:endParaRPr lang="en-US" altLang="en-US">
              <a:latin typeface="Verdana" panose="020B060403050404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663C6565-F15D-4901-A45F-D0C665789A47}" type="slidenum">
              <a:rPr lang="en-US" altLang="en-US">
                <a:latin typeface="Verdana" panose="020B0604030504040204" pitchFamily="34" charset="0"/>
              </a:rPr>
              <a:pPr/>
              <a:t>11</a:t>
            </a:fld>
            <a:endParaRPr lang="en-US" altLang="en-US">
              <a:latin typeface="Verdana" panose="020B060403050404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663C6565-F15D-4901-A45F-D0C665789A47}" type="slidenum">
              <a:rPr lang="en-US" altLang="en-US">
                <a:latin typeface="Verdana" panose="020B0604030504040204" pitchFamily="34" charset="0"/>
              </a:rPr>
              <a:pPr/>
              <a:t>12</a:t>
            </a:fld>
            <a:endParaRPr lang="en-US" altLang="en-US">
              <a:latin typeface="Verdana" panose="020B0604030504040204" pitchFamily="34" charset="0"/>
            </a:endParaRPr>
          </a:p>
        </p:txBody>
      </p:sp>
    </p:spTree>
    <p:extLst>
      <p:ext uri="{BB962C8B-B14F-4D97-AF65-F5344CB8AC3E}">
        <p14:creationId xmlns:p14="http://schemas.microsoft.com/office/powerpoint/2010/main" val="3474245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C7431B9B-819D-4E44-92EB-A267A8C4641A}" type="slidenum">
              <a:rPr lang="en-US" altLang="en-US">
                <a:latin typeface="Verdana" panose="020B0604030504040204" pitchFamily="34" charset="0"/>
              </a:rPr>
              <a:pPr/>
              <a:t>2</a:t>
            </a:fld>
            <a:endParaRPr lang="en-US" altLang="en-US">
              <a:latin typeface="Verdana" panose="020B0604030504040204" pitchFamily="34" charset="0"/>
            </a:endParaRPr>
          </a:p>
        </p:txBody>
      </p:sp>
    </p:spTree>
    <p:extLst>
      <p:ext uri="{BB962C8B-B14F-4D97-AF65-F5344CB8AC3E}">
        <p14:creationId xmlns:p14="http://schemas.microsoft.com/office/powerpoint/2010/main" val="3808989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C7431B9B-819D-4E44-92EB-A267A8C4641A}" type="slidenum">
              <a:rPr lang="en-US" altLang="en-US">
                <a:latin typeface="Verdana" panose="020B0604030504040204" pitchFamily="34" charset="0"/>
              </a:rPr>
              <a:pPr/>
              <a:t>3</a:t>
            </a:fld>
            <a:endParaRPr lang="en-US" altLang="en-US">
              <a:latin typeface="Verdana" panose="020B0604030504040204" pitchFamily="34" charset="0"/>
            </a:endParaRPr>
          </a:p>
        </p:txBody>
      </p:sp>
    </p:spTree>
    <p:extLst>
      <p:ext uri="{BB962C8B-B14F-4D97-AF65-F5344CB8AC3E}">
        <p14:creationId xmlns:p14="http://schemas.microsoft.com/office/powerpoint/2010/main" val="393250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C7431B9B-819D-4E44-92EB-A267A8C4641A}" type="slidenum">
              <a:rPr lang="en-US" altLang="en-US">
                <a:latin typeface="Verdana" panose="020B0604030504040204" pitchFamily="34" charset="0"/>
              </a:rPr>
              <a:pPr/>
              <a:t>4</a:t>
            </a:fld>
            <a:endParaRPr lang="en-US" altLang="en-US">
              <a:latin typeface="Verdana" panose="020B060403050404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53075AA4-228F-4E82-A1D7-D56FF37BB68B}" type="slidenum">
              <a:rPr lang="en-US" altLang="en-US">
                <a:latin typeface="Verdana" panose="020B0604030504040204" pitchFamily="34" charset="0"/>
              </a:rPr>
              <a:pPr/>
              <a:t>5</a:t>
            </a:fld>
            <a:endParaRPr lang="en-US" altLang="en-US">
              <a:latin typeface="Verdana" panose="020B060403050404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48C6E38E-1EE4-4B2B-BBEA-3E9B1C8D6B79}" type="slidenum">
              <a:rPr lang="en-US" altLang="en-US">
                <a:latin typeface="Verdana" panose="020B0604030504040204" pitchFamily="34" charset="0"/>
              </a:rPr>
              <a:pPr/>
              <a:t>6</a:t>
            </a:fld>
            <a:endParaRPr lang="en-US" altLang="en-US">
              <a:latin typeface="Verdana" panose="020B060403050404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376947EF-59BE-4478-B201-F30ADD3E9773}" type="slidenum">
              <a:rPr lang="en-US" altLang="en-US">
                <a:latin typeface="Verdana" panose="020B0604030504040204" pitchFamily="34" charset="0"/>
              </a:rPr>
              <a:pPr/>
              <a:t>7</a:t>
            </a:fld>
            <a:endParaRPr lang="en-US" altLang="en-US">
              <a:latin typeface="Verdana" panose="020B060403050404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0F152AE2-07F2-4C64-AA93-66BA392945D3}" type="slidenum">
              <a:rPr lang="en-US" altLang="en-US">
                <a:latin typeface="Verdana" panose="020B0604030504040204" pitchFamily="34" charset="0"/>
              </a:rPr>
              <a:pPr/>
              <a:t>8</a:t>
            </a:fld>
            <a:endParaRPr lang="en-US" altLang="en-US">
              <a:latin typeface="Verdana" panose="020B060403050404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fld id="{739668B5-7CA8-428D-8A0E-59963D0C413E}" type="slidenum">
              <a:rPr lang="en-US" altLang="en-US">
                <a:latin typeface="Verdana" panose="020B0604030504040204" pitchFamily="34" charset="0"/>
              </a:rPr>
              <a:pPr/>
              <a:t>9</a:t>
            </a:fld>
            <a:endParaRPr lang="en-US" altLang="en-US">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gd name="T0" fmla="*/ 0 w 5740"/>
                <a:gd name="T1" fmla="*/ 0 h 1906"/>
                <a:gd name="T2" fmla="*/ 0 w 5740"/>
                <a:gd name="T3" fmla="*/ 1542 h 1906"/>
                <a:gd name="T4" fmla="*/ 5794 w 5740"/>
                <a:gd name="T5" fmla="*/ 1542 h 1906"/>
                <a:gd name="T6" fmla="*/ 5794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55307"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55308"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fld id="{C09DF792-29FC-47A5-B61E-976D5E11875C}" type="datetimeFigureOut">
              <a:rPr lang="en-US"/>
              <a:pPr>
                <a:defRPr/>
              </a:pPr>
              <a:t>2/23/17</a:t>
            </a:fld>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smtClean="0"/>
            </a:lvl1pPr>
          </a:lstStyle>
          <a:p>
            <a:pPr>
              <a:defRPr/>
            </a:pPr>
            <a:fld id="{C589E887-0A31-4C85-8145-7258B76F478E}" type="slidenum">
              <a:rPr lang="en-US" altLang="en-US"/>
              <a:pPr>
                <a:defRPr/>
              </a:pPr>
              <a:t>‹#›</a:t>
            </a:fld>
            <a:endParaRPr lang="en-US" altLang="en-US"/>
          </a:p>
        </p:txBody>
      </p:sp>
    </p:spTree>
    <p:extLst>
      <p:ext uri="{BB962C8B-B14F-4D97-AF65-F5344CB8AC3E}">
        <p14:creationId xmlns:p14="http://schemas.microsoft.com/office/powerpoint/2010/main" val="1904839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fld id="{72644A26-B92F-4FC3-B75B-24CD3ECE5674}" type="datetimeFigureOut">
              <a:rPr lang="en-US"/>
              <a:pPr>
                <a:defRPr/>
              </a:pPr>
              <a:t>2/23/17</a:t>
            </a:fld>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9AA683DF-1E3D-4F4E-91E4-FAE47CADE677}" type="slidenum">
              <a:rPr lang="en-US" altLang="en-US"/>
              <a:pPr>
                <a:defRPr/>
              </a:pPr>
              <a:t>‹#›</a:t>
            </a:fld>
            <a:endParaRPr lang="en-US" alt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041510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fld id="{368D719E-D644-4E96-A2DC-1FEAD4FEF15F}" type="datetimeFigureOut">
              <a:rPr lang="en-US"/>
              <a:pPr>
                <a:defRPr/>
              </a:pPr>
              <a:t>2/23/17</a:t>
            </a:fld>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600AB41A-E363-46E1-80E3-5A38AA36FA8F}" type="slidenum">
              <a:rPr lang="en-US" altLang="en-US"/>
              <a:pPr>
                <a:defRPr/>
              </a:pPr>
              <a:t>‹#›</a:t>
            </a:fld>
            <a:endParaRPr lang="en-US" alt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801607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fld id="{E9D827CF-9201-4A99-B2C8-9FC775C3F026}" type="datetimeFigureOut">
              <a:rPr lang="en-US"/>
              <a:pPr>
                <a:defRPr/>
              </a:pPr>
              <a:t>2/23/17</a:t>
            </a:fld>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F41375F8-2599-4249-9CB2-083DF2E97668}" type="slidenum">
              <a:rPr lang="en-US" altLang="en-US"/>
              <a:pPr>
                <a:defRPr/>
              </a:pPr>
              <a:t>‹#›</a:t>
            </a:fld>
            <a:endParaRPr lang="en-US" alt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626925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fld id="{7A3F71A2-719C-4857-95E9-99449F48A3A5}" type="datetimeFigureOut">
              <a:rPr lang="en-US"/>
              <a:pPr>
                <a:defRPr/>
              </a:pPr>
              <a:t>2/23/17</a:t>
            </a:fld>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9D072129-3C58-4BC9-9F0C-9009E3C5FA0A}" type="slidenum">
              <a:rPr lang="en-US" altLang="en-US"/>
              <a:pPr>
                <a:defRPr/>
              </a:pPr>
              <a:t>‹#›</a:t>
            </a:fld>
            <a:endParaRPr lang="en-US" alt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85011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fld id="{46926F17-56CF-40F1-9205-0C8BF40DB3F4}" type="datetimeFigureOut">
              <a:rPr lang="en-US"/>
              <a:pPr>
                <a:defRPr/>
              </a:pPr>
              <a:t>2/23/17</a:t>
            </a:fld>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EB6DD465-1B8F-4D8C-8BC1-8DABFDF8221A}" type="slidenum">
              <a:rPr lang="en-US" altLang="en-US"/>
              <a:pPr>
                <a:defRPr/>
              </a:pPr>
              <a:t>‹#›</a:t>
            </a:fld>
            <a:endParaRPr lang="en-US" alt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48589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fld id="{19E151D3-1137-4F90-987B-A5DA80E081C2}" type="datetimeFigureOut">
              <a:rPr lang="en-US"/>
              <a:pPr>
                <a:defRPr/>
              </a:pPr>
              <a:t>2/23/17</a:t>
            </a:fld>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24893FA4-7F26-4330-96BF-41611D6C8598}" type="slidenum">
              <a:rPr lang="en-US" altLang="en-US"/>
              <a:pPr>
                <a:defRPr/>
              </a:pPr>
              <a:t>‹#›</a:t>
            </a:fld>
            <a:endParaRPr lang="en-US" alt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111314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fld id="{1E617248-EE35-4619-B001-4DA5CE15EC01}" type="datetimeFigureOut">
              <a:rPr lang="en-US"/>
              <a:pPr>
                <a:defRPr/>
              </a:pPr>
              <a:t>2/23/17</a:t>
            </a:fld>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59A0CBDA-2272-4707-B049-3957EEEB1CA9}" type="slidenum">
              <a:rPr lang="en-US" altLang="en-US"/>
              <a:pPr>
                <a:defRPr/>
              </a:pPr>
              <a:t>‹#›</a:t>
            </a:fld>
            <a:endParaRPr lang="en-US" alt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37544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fld id="{5FCDC008-8FB6-456F-B5A6-27652FDDDBC3}" type="datetimeFigureOut">
              <a:rPr lang="en-US"/>
              <a:pPr>
                <a:defRPr/>
              </a:pPr>
              <a:t>2/23/17</a:t>
            </a:fld>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CA5A285B-6D32-423F-AE94-D7E55245BC18}" type="slidenum">
              <a:rPr lang="en-US" altLang="en-US"/>
              <a:pPr>
                <a:defRPr/>
              </a:pPr>
              <a:t>‹#›</a:t>
            </a:fld>
            <a:endParaRPr lang="en-US" alt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77470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fld id="{BC3B16DE-E809-4714-B088-377CECB7BDDF}" type="datetimeFigureOut">
              <a:rPr lang="en-US"/>
              <a:pPr>
                <a:defRPr/>
              </a:pPr>
              <a:t>2/23/17</a:t>
            </a:fld>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63F4800F-AE56-4012-AF56-030BE143092E}" type="slidenum">
              <a:rPr lang="en-US" altLang="en-US"/>
              <a:pPr>
                <a:defRPr/>
              </a:pPr>
              <a:t>‹#›</a:t>
            </a:fld>
            <a:endParaRPr lang="en-US" alt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5707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fld id="{9397E714-2DC2-493C-A7E4-A0F77617B9D4}" type="datetimeFigureOut">
              <a:rPr lang="en-US"/>
              <a:pPr>
                <a:defRPr/>
              </a:pPr>
              <a:t>2/23/17</a:t>
            </a:fld>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9FE8B2C9-306F-4799-A946-7455E5188B32}" type="slidenum">
              <a:rPr lang="en-US" altLang="en-US"/>
              <a:pPr>
                <a:defRPr/>
              </a:pPr>
              <a:t>‹#›</a:t>
            </a:fld>
            <a:endParaRPr lang="en-US" alt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987450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fld id="{887B16B5-12F4-4773-AE7A-DFA8900BBCA9}" type="datetimeFigureOut">
              <a:rPr lang="en-US"/>
              <a:pPr>
                <a:defRPr/>
              </a:pPr>
              <a:t>2/23/17</a:t>
            </a:fld>
            <a:endParaRPr lang="en-US"/>
          </a:p>
        </p:txBody>
      </p:sp>
      <p:sp>
        <p:nvSpPr>
          <p:cNvPr id="54275"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panose="020B0604020202020204" pitchFamily="34" charset="0"/>
              </a:defRPr>
            </a:lvl1pPr>
          </a:lstStyle>
          <a:p>
            <a:pPr>
              <a:defRPr/>
            </a:pPr>
            <a:fld id="{A5789A4B-C679-4147-BDDD-32ED5EB5F433}" type="slidenum">
              <a:rPr lang="en-US" altLang="en-US"/>
              <a:pPr>
                <a:defRPr/>
              </a:pPr>
              <a:t>‹#›</a:t>
            </a:fld>
            <a:endParaRPr lang="en-US" alt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54278"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54279"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54280"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038"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282"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54283"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1034" name="Freeform 12"/>
            <p:cNvSpPr>
              <a:spLocks/>
            </p:cNvSpPr>
            <p:nvPr/>
          </p:nvSpPr>
          <p:spPr bwMode="hidden">
            <a:xfrm>
              <a:off x="0" y="0"/>
              <a:ext cx="5758" cy="1776"/>
            </a:xfrm>
            <a:custGeom>
              <a:avLst/>
              <a:gdLst>
                <a:gd name="T0" fmla="*/ 0 w 5740"/>
                <a:gd name="T1" fmla="*/ 0 h 1906"/>
                <a:gd name="T2" fmla="*/ 0 w 5740"/>
                <a:gd name="T3" fmla="*/ 1542 h 1906"/>
                <a:gd name="T4" fmla="*/ 5794 w 5740"/>
                <a:gd name="T5" fmla="*/ 1542 h 1906"/>
                <a:gd name="T6" fmla="*/ 5794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54285"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4286"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54287"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780"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2.wmf"/><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13.gif"/><Relationship Id="rId5" Type="http://schemas.openxmlformats.org/officeDocument/2006/relationships/image" Target="../media/image14.gif"/><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5.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5.gif"/></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4" Type="http://schemas.openxmlformats.org/officeDocument/2006/relationships/image" Target="../media/image17.gif"/><Relationship Id="rId5" Type="http://schemas.openxmlformats.org/officeDocument/2006/relationships/image" Target="../media/image18.png"/><Relationship Id="rId1" Type="http://schemas.openxmlformats.org/officeDocument/2006/relationships/slideLayout" Target="../slideLayouts/slideLayout1.xml"/><Relationship Id="rId2" Type="http://schemas.openxmlformats.org/officeDocument/2006/relationships/image" Target="../media/image6.wmf"/></Relationships>
</file>

<file path=ppt/slides/_rels/slide14.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eacherspayteachers.com/Store/HappyEdugator" TargetMode="External"/><Relationship Id="rId4" Type="http://schemas.openxmlformats.org/officeDocument/2006/relationships/image" Target="../media/image20.jpeg"/><Relationship Id="rId5" Type="http://schemas.openxmlformats.org/officeDocument/2006/relationships/image" Target="../media/image21.jpg"/><Relationship Id="rId1" Type="http://schemas.openxmlformats.org/officeDocument/2006/relationships/slideLayout" Target="../slideLayouts/slideLayout7.xml"/><Relationship Id="rId2" Type="http://schemas.openxmlformats.org/officeDocument/2006/relationships/hyperlink" Target="http://www.happyedugator.blogspot.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6.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6.wmf"/></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7.gif"/><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8.gif"/><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6.wmf"/></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9.gif"/><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8.xml"/><Relationship Id="rId5" Type="http://schemas.openxmlformats.org/officeDocument/2006/relationships/image" Target="../media/image6.wmf"/><Relationship Id="rId6" Type="http://schemas.openxmlformats.org/officeDocument/2006/relationships/image" Target="../media/image10.gif"/><Relationship Id="rId7" Type="http://schemas.openxmlformats.org/officeDocument/2006/relationships/image" Target="../media/image11.png"/><Relationship Id="rId1" Type="http://schemas.microsoft.com/office/2007/relationships/media" Target="../media/media1.WAV"/><Relationship Id="rId2" Type="http://schemas.openxmlformats.org/officeDocument/2006/relationships/audio" Target="../media/media1.WAV"/></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12.gif"/><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457200" y="1536700"/>
            <a:ext cx="8229600" cy="1143000"/>
          </a:xfrm>
        </p:spPr>
        <p:txBody>
          <a:bodyPr lIns="45720" tIns="0" rIns="45720" bIns="0" anchor="b">
            <a:noAutofit/>
            <a:scene3d>
              <a:camera prst="orthographicFront"/>
              <a:lightRig rig="soft" dir="t">
                <a:rot lat="0" lon="0" rev="17220000"/>
              </a:lightRig>
            </a:scene3d>
            <a:sp3d prstMaterial="softEdge">
              <a:bevelT w="38100" h="38100"/>
            </a:sp3d>
          </a:bodyPr>
          <a:lstStyle/>
          <a:p>
            <a:pPr eaLnBrk="1" fontAlgn="auto" hangingPunct="1">
              <a:spcAft>
                <a:spcPts val="0"/>
              </a:spcAft>
              <a:defRPr/>
            </a:pPr>
            <a:r>
              <a:rPr lang="en-US" sz="7200" kern="1200" cap="all"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rPr>
              <a:t>Punctuating Dialogue</a:t>
            </a:r>
          </a:p>
        </p:txBody>
      </p:sp>
      <p:sp>
        <p:nvSpPr>
          <p:cNvPr id="3075" name="Rectangle 3"/>
          <p:cNvSpPr>
            <a:spLocks noGrp="1" noChangeArrowheads="1"/>
          </p:cNvSpPr>
          <p:nvPr>
            <p:ph type="subTitle" idx="4294967295"/>
          </p:nvPr>
        </p:nvSpPr>
        <p:spPr>
          <a:xfrm>
            <a:off x="1371600" y="2590800"/>
            <a:ext cx="6400800" cy="1371600"/>
          </a:xfrm>
        </p:spPr>
        <p:txBody>
          <a:bodyPr/>
          <a:lstStyle/>
          <a:p>
            <a:pPr marL="0" indent="0" algn="ctr" eaLnBrk="1" hangingPunct="1">
              <a:buFont typeface="Wingdings" panose="05000000000000000000" pitchFamily="2" charset="2"/>
              <a:buNone/>
              <a:defRPr/>
            </a:pPr>
            <a:r>
              <a:rPr lang="en-US" sz="4400" dirty="0"/>
              <a:t>Giving Your Character </a:t>
            </a:r>
            <a:r>
              <a:rPr lang="en-US" sz="4400" b="1" dirty="0">
                <a:solidFill>
                  <a:srgbClr val="FF0000"/>
                </a:solidFill>
              </a:rPr>
              <a:t>Life</a:t>
            </a:r>
            <a:r>
              <a:rPr lang="en-US" sz="4400" dirty="0"/>
              <a:t> </a:t>
            </a:r>
          </a:p>
          <a:p>
            <a:pPr marL="0" indent="0" algn="ctr" eaLnBrk="1" hangingPunct="1">
              <a:buFont typeface="Wingdings" panose="05000000000000000000" pitchFamily="2" charset="2"/>
              <a:buNone/>
              <a:defRPr/>
            </a:pPr>
            <a:r>
              <a:rPr lang="en-US" sz="4400" dirty="0"/>
              <a:t>By Using Quotation Marks</a:t>
            </a:r>
          </a:p>
        </p:txBody>
      </p:sp>
      <p:sp>
        <p:nvSpPr>
          <p:cNvPr id="4100" name="TextBox 7"/>
          <p:cNvSpPr txBox="1">
            <a:spLocks noChangeArrowheads="1"/>
          </p:cNvSpPr>
          <p:nvPr/>
        </p:nvSpPr>
        <p:spPr bwMode="auto">
          <a:xfrm>
            <a:off x="6165850" y="6554788"/>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pic>
        <p:nvPicPr>
          <p:cNvPr id="4101" name="Picture 10" descr="http://iambrony.steeph.tp-radio.de/mlp/gif/109609__UNOPT__safe_animated_gummy_dance_artist-desertponi_oppa-gangnam-style.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82913" y="3429000"/>
            <a:ext cx="3505200"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08113" y="1588"/>
            <a:ext cx="3902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54625" y="0"/>
            <a:ext cx="39020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6"/>
          <p:cNvPicPr>
            <a:picLocks noChangeAspect="1"/>
          </p:cNvPicPr>
          <p:nvPr/>
        </p:nvPicPr>
        <p:blipFill>
          <a:blip r:embed="rId5">
            <a:extLst>
              <a:ext uri="{28A0092B-C50C-407E-A947-70E740481C1C}">
                <a14:useLocalDpi xmlns:a14="http://schemas.microsoft.com/office/drawing/2010/main" val="0"/>
              </a:ext>
            </a:extLst>
          </a:blip>
          <a:srcRect l="63441" t="2658" r="-546" b="-2"/>
          <a:stretch>
            <a:fillRect/>
          </a:stretch>
        </p:blipFill>
        <p:spPr bwMode="auto">
          <a:xfrm>
            <a:off x="0" y="0"/>
            <a:ext cx="1466850"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8"/>
          <p:cNvPicPr>
            <a:picLocks noChangeAspect="1"/>
          </p:cNvPicPr>
          <p:nvPr/>
        </p:nvPicPr>
        <p:blipFill>
          <a:blip r:embed="rId6">
            <a:extLst>
              <a:ext uri="{28A0092B-C50C-407E-A947-70E740481C1C}">
                <a14:useLocalDpi xmlns:a14="http://schemas.microsoft.com/office/drawing/2010/main" val="0"/>
              </a:ext>
            </a:extLst>
          </a:blip>
          <a:srcRect t="-3983" r="48384"/>
          <a:stretch>
            <a:fillRect/>
          </a:stretch>
        </p:blipFill>
        <p:spPr bwMode="auto">
          <a:xfrm>
            <a:off x="1219200" y="4492625"/>
            <a:ext cx="1198563"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9"/>
          <p:cNvPicPr>
            <a:picLocks noChangeAspect="1"/>
          </p:cNvPicPr>
          <p:nvPr/>
        </p:nvPicPr>
        <p:blipFill>
          <a:blip r:embed="rId6">
            <a:extLst>
              <a:ext uri="{28A0092B-C50C-407E-A947-70E740481C1C}">
                <a14:useLocalDpi xmlns:a14="http://schemas.microsoft.com/office/drawing/2010/main" val="0"/>
              </a:ext>
            </a:extLst>
          </a:blip>
          <a:srcRect l="52489" t="-1688"/>
          <a:stretch>
            <a:fillRect/>
          </a:stretch>
        </p:blipFill>
        <p:spPr bwMode="auto">
          <a:xfrm>
            <a:off x="6548438" y="4519613"/>
            <a:ext cx="1103312"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7" name="Picture 1"/>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651750" y="5686425"/>
            <a:ext cx="1438275"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4" presetClass="emph" presetSubtype="0" fill="hold" nodeType="withEffect">
                                  <p:stCondLst>
                                    <p:cond delay="0"/>
                                  </p:stCondLst>
                                  <p:iterate type="lt">
                                    <p:tmPct val="10000"/>
                                  </p:iterate>
                                  <p:childTnLst>
                                    <p:animMotion origin="layout" path="M -1.11022E-16 4.44444E-6 L -1.11022E-16 -0.07223 " pathEditMode="relative" rAng="0" ptsTypes="AA">
                                      <p:cBhvr>
                                        <p:cTn id="6" dur="250" accel="50000" decel="50000" autoRev="1" fill="hold">
                                          <p:stCondLst>
                                            <p:cond delay="0"/>
                                          </p:stCondLst>
                                        </p:cTn>
                                        <p:tgtEl>
                                          <p:spTgt spid="3075">
                                            <p:txEl>
                                              <p:pRg st="0" end="0"/>
                                            </p:txEl>
                                          </p:spTgt>
                                        </p:tgtEl>
                                        <p:attrNameLst>
                                          <p:attrName>ppt_x</p:attrName>
                                          <p:attrName>ppt_y</p:attrName>
                                        </p:attrNameLst>
                                      </p:cBhvr>
                                      <p:rCtr x="0" y="-3611"/>
                                    </p:animMotion>
                                    <p:animRot by="1500000">
                                      <p:cBhvr>
                                        <p:cTn id="7" dur="125" fill="hold">
                                          <p:stCondLst>
                                            <p:cond delay="0"/>
                                          </p:stCondLst>
                                        </p:cTn>
                                        <p:tgtEl>
                                          <p:spTgt spid="3075">
                                            <p:txEl>
                                              <p:pRg st="0" end="0"/>
                                            </p:txEl>
                                          </p:spTgt>
                                        </p:tgtEl>
                                        <p:attrNameLst>
                                          <p:attrName>r</p:attrName>
                                        </p:attrNameLst>
                                      </p:cBhvr>
                                    </p:animRot>
                                    <p:animRot by="-1500000">
                                      <p:cBhvr>
                                        <p:cTn id="8" dur="125" fill="hold">
                                          <p:stCondLst>
                                            <p:cond delay="125"/>
                                          </p:stCondLst>
                                        </p:cTn>
                                        <p:tgtEl>
                                          <p:spTgt spid="3075">
                                            <p:txEl>
                                              <p:pRg st="0" end="0"/>
                                            </p:txEl>
                                          </p:spTgt>
                                        </p:tgtEl>
                                        <p:attrNameLst>
                                          <p:attrName>r</p:attrName>
                                        </p:attrNameLst>
                                      </p:cBhvr>
                                    </p:animRot>
                                    <p:animRot by="-1500000">
                                      <p:cBhvr>
                                        <p:cTn id="9" dur="125" fill="hold">
                                          <p:stCondLst>
                                            <p:cond delay="250"/>
                                          </p:stCondLst>
                                        </p:cTn>
                                        <p:tgtEl>
                                          <p:spTgt spid="3075">
                                            <p:txEl>
                                              <p:pRg st="0" end="0"/>
                                            </p:txEl>
                                          </p:spTgt>
                                        </p:tgtEl>
                                        <p:attrNameLst>
                                          <p:attrName>r</p:attrName>
                                        </p:attrNameLst>
                                      </p:cBhvr>
                                    </p:animRot>
                                    <p:animRot by="1500000">
                                      <p:cBhvr>
                                        <p:cTn id="10" dur="125" fill="hold">
                                          <p:stCondLst>
                                            <p:cond delay="375"/>
                                          </p:stCondLst>
                                        </p:cTn>
                                        <p:tgtEl>
                                          <p:spTgt spid="3075">
                                            <p:txEl>
                                              <p:pRg st="0" end="0"/>
                                            </p:txEl>
                                          </p:spTgt>
                                        </p:tgtEl>
                                        <p:attrNameLst>
                                          <p:attrName>r</p:attrName>
                                        </p:attrNameLst>
                                      </p:cBhvr>
                                    </p:animRot>
                                  </p:childTnLst>
                                </p:cTn>
                              </p:par>
                            </p:childTnLst>
                          </p:cTn>
                        </p:par>
                        <p:par>
                          <p:cTn id="11" fill="hold">
                            <p:stCondLst>
                              <p:cond delay="1600"/>
                            </p:stCondLst>
                            <p:childTnLst>
                              <p:par>
                                <p:cTn id="12" presetID="34" presetClass="emph" presetSubtype="0" fill="hold" nodeType="afterEffect">
                                  <p:stCondLst>
                                    <p:cond delay="0"/>
                                  </p:stCondLst>
                                  <p:iterate type="lt">
                                    <p:tmPct val="10000"/>
                                  </p:iterate>
                                  <p:childTnLst>
                                    <p:animMotion origin="layout" path="M 0.0 0.0 L 0.0 -0.07213" pathEditMode="relative" ptsTypes="">
                                      <p:cBhvr>
                                        <p:cTn id="13" dur="250" accel="50000" decel="50000" autoRev="1" fill="hold">
                                          <p:stCondLst>
                                            <p:cond delay="0"/>
                                          </p:stCondLst>
                                        </p:cTn>
                                        <p:tgtEl>
                                          <p:spTgt spid="3075">
                                            <p:txEl>
                                              <p:pRg st="1" end="1"/>
                                            </p:txEl>
                                          </p:spTgt>
                                        </p:tgtEl>
                                        <p:attrNameLst>
                                          <p:attrName>ppt_x</p:attrName>
                                          <p:attrName>ppt_y</p:attrName>
                                        </p:attrNameLst>
                                      </p:cBhvr>
                                    </p:animMotion>
                                    <p:animRot by="1500000">
                                      <p:cBhvr>
                                        <p:cTn id="14" dur="125" fill="hold">
                                          <p:stCondLst>
                                            <p:cond delay="0"/>
                                          </p:stCondLst>
                                        </p:cTn>
                                        <p:tgtEl>
                                          <p:spTgt spid="3075">
                                            <p:txEl>
                                              <p:pRg st="1" end="1"/>
                                            </p:txEl>
                                          </p:spTgt>
                                        </p:tgtEl>
                                        <p:attrNameLst>
                                          <p:attrName>r</p:attrName>
                                        </p:attrNameLst>
                                      </p:cBhvr>
                                    </p:animRot>
                                    <p:animRot by="-1500000">
                                      <p:cBhvr>
                                        <p:cTn id="15" dur="125" fill="hold">
                                          <p:stCondLst>
                                            <p:cond delay="125"/>
                                          </p:stCondLst>
                                        </p:cTn>
                                        <p:tgtEl>
                                          <p:spTgt spid="3075">
                                            <p:txEl>
                                              <p:pRg st="1" end="1"/>
                                            </p:txEl>
                                          </p:spTgt>
                                        </p:tgtEl>
                                        <p:attrNameLst>
                                          <p:attrName>r</p:attrName>
                                        </p:attrNameLst>
                                      </p:cBhvr>
                                    </p:animRot>
                                    <p:animRot by="-1500000">
                                      <p:cBhvr>
                                        <p:cTn id="16" dur="125" fill="hold">
                                          <p:stCondLst>
                                            <p:cond delay="250"/>
                                          </p:stCondLst>
                                        </p:cTn>
                                        <p:tgtEl>
                                          <p:spTgt spid="3075">
                                            <p:txEl>
                                              <p:pRg st="1" end="1"/>
                                            </p:txEl>
                                          </p:spTgt>
                                        </p:tgtEl>
                                        <p:attrNameLst>
                                          <p:attrName>r</p:attrName>
                                        </p:attrNameLst>
                                      </p:cBhvr>
                                    </p:animRot>
                                    <p:animRot by="1500000">
                                      <p:cBhvr>
                                        <p:cTn id="17" dur="125" fill="hold">
                                          <p:stCondLst>
                                            <p:cond delay="375"/>
                                          </p:stCondLst>
                                        </p:cTn>
                                        <p:tgtEl>
                                          <p:spTgt spid="3075">
                                            <p:txEl>
                                              <p:pRg st="1" end="1"/>
                                            </p:txEl>
                                          </p:spTgt>
                                        </p:tgtEl>
                                        <p:attrNameLst>
                                          <p:attrName>r</p:attrName>
                                        </p:attrNameLst>
                                      </p:cBhvr>
                                    </p:animRot>
                                  </p:childTnLst>
                                </p:cTn>
                              </p:par>
                            </p:childTnLst>
                          </p:cTn>
                        </p:par>
                        <p:par>
                          <p:cTn id="18" fill="hold">
                            <p:stCondLst>
                              <p:cond delay="3100"/>
                            </p:stCondLst>
                            <p:childTnLst>
                              <p:par>
                                <p:cTn id="19" presetID="32" presetClass="emph" presetSubtype="0" fill="hold" nodeType="afterEffect">
                                  <p:stCondLst>
                                    <p:cond delay="0"/>
                                  </p:stCondLst>
                                  <p:iterate type="lt">
                                    <p:tmPct val="0"/>
                                  </p:iterate>
                                  <p:childTnLst>
                                    <p:animRot by="120000">
                                      <p:cBhvr>
                                        <p:cTn id="20" dur="100" fill="hold">
                                          <p:stCondLst>
                                            <p:cond delay="0"/>
                                          </p:stCondLst>
                                        </p:cTn>
                                        <p:tgtEl>
                                          <p:spTgt spid="3075">
                                            <p:txEl>
                                              <p:pRg st="0" end="0"/>
                                            </p:txEl>
                                          </p:spTgt>
                                        </p:tgtEl>
                                        <p:attrNameLst>
                                          <p:attrName>r</p:attrName>
                                        </p:attrNameLst>
                                      </p:cBhvr>
                                    </p:animRot>
                                    <p:animRot by="-240000">
                                      <p:cBhvr>
                                        <p:cTn id="21" dur="200" fill="hold">
                                          <p:stCondLst>
                                            <p:cond delay="200"/>
                                          </p:stCondLst>
                                        </p:cTn>
                                        <p:tgtEl>
                                          <p:spTgt spid="3075">
                                            <p:txEl>
                                              <p:pRg st="0" end="0"/>
                                            </p:txEl>
                                          </p:spTgt>
                                        </p:tgtEl>
                                        <p:attrNameLst>
                                          <p:attrName>r</p:attrName>
                                        </p:attrNameLst>
                                      </p:cBhvr>
                                    </p:animRot>
                                    <p:animRot by="240000">
                                      <p:cBhvr>
                                        <p:cTn id="22" dur="200" fill="hold">
                                          <p:stCondLst>
                                            <p:cond delay="400"/>
                                          </p:stCondLst>
                                        </p:cTn>
                                        <p:tgtEl>
                                          <p:spTgt spid="3075">
                                            <p:txEl>
                                              <p:pRg st="0" end="0"/>
                                            </p:txEl>
                                          </p:spTgt>
                                        </p:tgtEl>
                                        <p:attrNameLst>
                                          <p:attrName>r</p:attrName>
                                        </p:attrNameLst>
                                      </p:cBhvr>
                                    </p:animRot>
                                    <p:animRot by="-240000">
                                      <p:cBhvr>
                                        <p:cTn id="23" dur="200" fill="hold">
                                          <p:stCondLst>
                                            <p:cond delay="600"/>
                                          </p:stCondLst>
                                        </p:cTn>
                                        <p:tgtEl>
                                          <p:spTgt spid="3075">
                                            <p:txEl>
                                              <p:pRg st="0" end="0"/>
                                            </p:txEl>
                                          </p:spTgt>
                                        </p:tgtEl>
                                        <p:attrNameLst>
                                          <p:attrName>r</p:attrName>
                                        </p:attrNameLst>
                                      </p:cBhvr>
                                    </p:animRot>
                                    <p:animRot by="120000">
                                      <p:cBhvr>
                                        <p:cTn id="24" dur="200" fill="hold">
                                          <p:stCondLst>
                                            <p:cond delay="800"/>
                                          </p:stCondLst>
                                        </p:cTn>
                                        <p:tgtEl>
                                          <p:spTgt spid="307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p:txBody>
          <a:bodyPr/>
          <a:lstStyle/>
          <a:p>
            <a:pPr eaLnBrk="1" hangingPunct="1">
              <a:defRPr/>
            </a:pPr>
            <a:r>
              <a:rPr lang="en-US"/>
              <a:t>Punctuation inside Quotes</a:t>
            </a:r>
          </a:p>
        </p:txBody>
      </p:sp>
      <p:sp>
        <p:nvSpPr>
          <p:cNvPr id="10243" name="Rectangle 3"/>
          <p:cNvSpPr>
            <a:spLocks noGrp="1" noChangeArrowheads="1"/>
          </p:cNvSpPr>
          <p:nvPr>
            <p:ph idx="4294967295"/>
          </p:nvPr>
        </p:nvSpPr>
        <p:spPr/>
        <p:txBody>
          <a:bodyPr/>
          <a:lstStyle/>
          <a:p>
            <a:pPr eaLnBrk="1" hangingPunct="1">
              <a:defRPr/>
            </a:pPr>
            <a:r>
              <a:rPr lang="en-US" b="1" dirty="0"/>
              <a:t>A period or a comma should </a:t>
            </a:r>
            <a:r>
              <a:rPr lang="en-US" b="1" dirty="0">
                <a:solidFill>
                  <a:srgbClr val="FFC000"/>
                </a:solidFill>
              </a:rPr>
              <a:t>always</a:t>
            </a:r>
            <a:r>
              <a:rPr lang="en-US" b="1" dirty="0"/>
              <a:t> be placed inside the quotation marks.</a:t>
            </a:r>
          </a:p>
          <a:p>
            <a:pPr eaLnBrk="1" hangingPunct="1">
              <a:defRPr/>
            </a:pPr>
            <a:endParaRPr lang="en-US" b="1" dirty="0"/>
          </a:p>
          <a:p>
            <a:pPr lvl="1" eaLnBrk="1" hangingPunct="1">
              <a:defRPr/>
            </a:pPr>
            <a:r>
              <a:rPr lang="en-US" sz="3200" b="1" dirty="0"/>
              <a:t>“I can’t wait to see Shirley Caesar’s new video</a:t>
            </a:r>
            <a:r>
              <a:rPr lang="en-US" sz="3200" b="1" dirty="0">
                <a:solidFill>
                  <a:srgbClr val="FFC000"/>
                </a:solidFill>
              </a:rPr>
              <a:t>,</a:t>
            </a:r>
            <a:r>
              <a:rPr lang="en-US" sz="3200" b="1" dirty="0"/>
              <a:t>” James said. “It’s supposed to come out next week</a:t>
            </a:r>
            <a:r>
              <a:rPr lang="en-US" sz="3200" b="1" dirty="0">
                <a:solidFill>
                  <a:srgbClr val="FFC000"/>
                </a:solidFill>
              </a:rPr>
              <a:t>.</a:t>
            </a:r>
            <a:r>
              <a:rPr lang="en-US" sz="3200" b="1" dirty="0"/>
              <a:t>”</a:t>
            </a:r>
          </a:p>
        </p:txBody>
      </p:sp>
      <p:pic>
        <p:nvPicPr>
          <p:cNvPr id="18436" name="Picture 5" descr="C:\Users\Debbie\AppData\Local\Microsoft\Windows\Temporary Internet Files\Content.IE5\96BYNQOM\MC9002821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4951413"/>
            <a:ext cx="22590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TextBox 4"/>
          <p:cNvSpPr txBox="1">
            <a:spLocks noChangeArrowheads="1"/>
          </p:cNvSpPr>
          <p:nvPr/>
        </p:nvSpPr>
        <p:spPr bwMode="auto">
          <a:xfrm>
            <a:off x="5715000" y="6324600"/>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pic>
        <p:nvPicPr>
          <p:cNvPr id="18438" name="Picture 6" descr="C:\Users\Debbie\AppData\Local\Microsoft\Windows\Temporary Internet Files\Content.IE5\UANJWIOX\MM900283609[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696200" y="4572000"/>
            <a:ext cx="1066800"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7" descr="C:\Users\Debbie\AppData\Local\Microsoft\Windows\Temporary Internet Files\Content.IE5\2D29W718\MM900283810[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4800600"/>
            <a:ext cx="1676400" cy="160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2" presetClass="emph" presetSubtype="0" fill="hold" nodeType="withEffect">
                                  <p:stCondLst>
                                    <p:cond delay="0"/>
                                  </p:stCondLst>
                                  <p:childTnLst>
                                    <p:animClr clrSpc="rgb" dir="cw">
                                      <p:cBhvr override="childStyle">
                                        <p:cTn id="6" dur="100" fill="hold"/>
                                        <p:tgtEl>
                                          <p:spTgt spid="10243">
                                            <p:txEl>
                                              <p:pRg st="0" end="0"/>
                                            </p:txEl>
                                          </p:spTgt>
                                        </p:tgtEl>
                                        <p:attrNameLst>
                                          <p:attrName>style.color</p:attrName>
                                        </p:attrNameLst>
                                      </p:cBhvr>
                                      <p:to>
                                        <a:schemeClr val="accent2"/>
                                      </p:to>
                                    </p:animClr>
                                    <p:animClr clrSpc="rgb" dir="cw">
                                      <p:cBhvr>
                                        <p:cTn id="7" dur="100" fill="hold"/>
                                        <p:tgtEl>
                                          <p:spTgt spid="10243">
                                            <p:txEl>
                                              <p:pRg st="0" end="0"/>
                                            </p:txEl>
                                          </p:spTgt>
                                        </p:tgtEl>
                                        <p:attrNameLst>
                                          <p:attrName>fillcolor</p:attrName>
                                        </p:attrNameLst>
                                      </p:cBhvr>
                                      <p:to>
                                        <a:schemeClr val="accent2"/>
                                      </p:to>
                                    </p:animClr>
                                    <p:set>
                                      <p:cBhvr>
                                        <p:cTn id="8" dur="100" fill="hold"/>
                                        <p:tgtEl>
                                          <p:spTgt spid="10243">
                                            <p:txEl>
                                              <p:pRg st="0" end="0"/>
                                            </p:txEl>
                                          </p:spTgt>
                                        </p:tgtEl>
                                        <p:attrNameLst>
                                          <p:attrName>fill.type</p:attrName>
                                        </p:attrNameLst>
                                      </p:cBhvr>
                                      <p:to>
                                        <p:strVal val="solid"/>
                                      </p:to>
                                    </p:set>
                                    <p:set>
                                      <p:cBhvr>
                                        <p:cTn id="9" dur="100" fill="hold"/>
                                        <p:tgtEl>
                                          <p:spTgt spid="10243">
                                            <p:txEl>
                                              <p:pRg st="0" end="0"/>
                                            </p:txEl>
                                          </p:spTgt>
                                        </p:tgtEl>
                                        <p:attrNameLst>
                                          <p:attrName>fill.on</p:attrName>
                                        </p:attrNameLst>
                                      </p:cBhvr>
                                      <p:to>
                                        <p:strVal val="true"/>
                                      </p:to>
                                    </p:set>
                                    <p:animRot by="120000">
                                      <p:cBhvr>
                                        <p:cTn id="10" dur="100" fill="hold">
                                          <p:stCondLst>
                                            <p:cond delay="0"/>
                                          </p:stCondLst>
                                        </p:cTn>
                                        <p:tgtEl>
                                          <p:spTgt spid="10243">
                                            <p:txEl>
                                              <p:pRg st="0" end="0"/>
                                            </p:txEl>
                                          </p:spTgt>
                                        </p:tgtEl>
                                        <p:attrNameLst>
                                          <p:attrName>r</p:attrName>
                                        </p:attrNameLst>
                                      </p:cBhvr>
                                    </p:animRot>
                                    <p:animRot by="-240000">
                                      <p:cBhvr>
                                        <p:cTn id="11" dur="200" fill="hold">
                                          <p:stCondLst>
                                            <p:cond delay="200"/>
                                          </p:stCondLst>
                                        </p:cTn>
                                        <p:tgtEl>
                                          <p:spTgt spid="10243">
                                            <p:txEl>
                                              <p:pRg st="0" end="0"/>
                                            </p:txEl>
                                          </p:spTgt>
                                        </p:tgtEl>
                                        <p:attrNameLst>
                                          <p:attrName>r</p:attrName>
                                        </p:attrNameLst>
                                      </p:cBhvr>
                                    </p:animRot>
                                    <p:animRot by="240000">
                                      <p:cBhvr>
                                        <p:cTn id="12" dur="200" fill="hold">
                                          <p:stCondLst>
                                            <p:cond delay="400"/>
                                          </p:stCondLst>
                                        </p:cTn>
                                        <p:tgtEl>
                                          <p:spTgt spid="10243">
                                            <p:txEl>
                                              <p:pRg st="0" end="0"/>
                                            </p:txEl>
                                          </p:spTgt>
                                        </p:tgtEl>
                                        <p:attrNameLst>
                                          <p:attrName>r</p:attrName>
                                        </p:attrNameLst>
                                      </p:cBhvr>
                                    </p:animRot>
                                    <p:animRot by="-240000">
                                      <p:cBhvr>
                                        <p:cTn id="13" dur="200" fill="hold">
                                          <p:stCondLst>
                                            <p:cond delay="600"/>
                                          </p:stCondLst>
                                        </p:cTn>
                                        <p:tgtEl>
                                          <p:spTgt spid="10243">
                                            <p:txEl>
                                              <p:pRg st="0" end="0"/>
                                            </p:txEl>
                                          </p:spTgt>
                                        </p:tgtEl>
                                        <p:attrNameLst>
                                          <p:attrName>r</p:attrName>
                                        </p:attrNameLst>
                                      </p:cBhvr>
                                    </p:animRot>
                                    <p:animRot by="120000">
                                      <p:cBhvr>
                                        <p:cTn id="14" dur="200" fill="hold">
                                          <p:stCondLst>
                                            <p:cond delay="800"/>
                                          </p:stCondLst>
                                        </p:cTn>
                                        <p:tgtEl>
                                          <p:spTgt spid="1024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457200" y="69850"/>
            <a:ext cx="8229600" cy="868363"/>
          </a:xfrm>
        </p:spPr>
        <p:txBody>
          <a:bodyPr/>
          <a:lstStyle/>
          <a:p>
            <a:pPr eaLnBrk="1" hangingPunct="1">
              <a:defRPr/>
            </a:pPr>
            <a:r>
              <a:rPr lang="en-US" dirty="0">
                <a:solidFill>
                  <a:srgbClr val="FFC000"/>
                </a:solidFill>
              </a:rPr>
              <a:t>The Exception to the Rule</a:t>
            </a:r>
          </a:p>
        </p:txBody>
      </p:sp>
      <p:sp>
        <p:nvSpPr>
          <p:cNvPr id="11267" name="Rectangle 3"/>
          <p:cNvSpPr>
            <a:spLocks noGrp="1" noChangeArrowheads="1"/>
          </p:cNvSpPr>
          <p:nvPr>
            <p:ph idx="4294967295"/>
          </p:nvPr>
        </p:nvSpPr>
        <p:spPr>
          <a:xfrm>
            <a:off x="685800" y="1584791"/>
            <a:ext cx="6629400" cy="4899024"/>
          </a:xfrm>
        </p:spPr>
        <p:txBody>
          <a:bodyPr/>
          <a:lstStyle/>
          <a:p>
            <a:pPr eaLnBrk="1" hangingPunct="1">
              <a:lnSpc>
                <a:spcPct val="90000"/>
              </a:lnSpc>
              <a:defRPr/>
            </a:pPr>
            <a:r>
              <a:rPr lang="en-US" sz="3600" b="1" dirty="0"/>
              <a:t>A question mark or an exclamation point should be placed inside closing quotation marks when the quotation itself is a question or an exclamation. Otherwise, it should be placed outside. If placed on the outside, no punctuation inside is required.</a:t>
            </a:r>
          </a:p>
          <a:p>
            <a:pPr marL="0" indent="0" eaLnBrk="1" hangingPunct="1">
              <a:lnSpc>
                <a:spcPct val="90000"/>
              </a:lnSpc>
              <a:buFont typeface="Wingdings" panose="05000000000000000000" pitchFamily="2" charset="2"/>
              <a:buNone/>
              <a:defRPr/>
            </a:pPr>
            <a:endParaRPr lang="en-US" sz="3000" b="1" dirty="0"/>
          </a:p>
        </p:txBody>
      </p:sp>
      <p:sp>
        <p:nvSpPr>
          <p:cNvPr id="20484" name="TextBox 3"/>
          <p:cNvSpPr txBox="1">
            <a:spLocks noChangeArrowheads="1"/>
          </p:cNvSpPr>
          <p:nvPr/>
        </p:nvSpPr>
        <p:spPr bwMode="auto">
          <a:xfrm>
            <a:off x="6096000" y="6462713"/>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pic>
        <p:nvPicPr>
          <p:cNvPr id="20485" name="Picture 5" descr="C:\Users\Debbie\AppData\Local\Microsoft\Windows\Temporary Internet Files\Content.IE5\IYQ9YSBG\MM900283883[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783399" y="4191001"/>
            <a:ext cx="2295774" cy="227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11266"/>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457200" y="69850"/>
            <a:ext cx="8229600" cy="868363"/>
          </a:xfrm>
        </p:spPr>
        <p:txBody>
          <a:bodyPr/>
          <a:lstStyle/>
          <a:p>
            <a:pPr eaLnBrk="1" hangingPunct="1">
              <a:defRPr/>
            </a:pPr>
            <a:r>
              <a:rPr lang="en-US" dirty="0">
                <a:solidFill>
                  <a:srgbClr val="FFC000"/>
                </a:solidFill>
              </a:rPr>
              <a:t>The Exception to the Rule</a:t>
            </a:r>
          </a:p>
        </p:txBody>
      </p:sp>
      <p:sp>
        <p:nvSpPr>
          <p:cNvPr id="11267" name="Rectangle 3"/>
          <p:cNvSpPr>
            <a:spLocks noGrp="1" noChangeArrowheads="1"/>
          </p:cNvSpPr>
          <p:nvPr>
            <p:ph idx="4294967295"/>
          </p:nvPr>
        </p:nvSpPr>
        <p:spPr>
          <a:xfrm>
            <a:off x="38100" y="917575"/>
            <a:ext cx="7543800" cy="5683250"/>
          </a:xfrm>
        </p:spPr>
        <p:txBody>
          <a:bodyPr/>
          <a:lstStyle/>
          <a:p>
            <a:pPr marL="0" indent="0" eaLnBrk="1" hangingPunct="1">
              <a:lnSpc>
                <a:spcPct val="90000"/>
              </a:lnSpc>
              <a:buFont typeface="Wingdings" panose="05000000000000000000" pitchFamily="2" charset="2"/>
              <a:buNone/>
              <a:defRPr/>
            </a:pPr>
            <a:r>
              <a:rPr lang="en-US" sz="3000" b="1" dirty="0"/>
              <a:t>Examples: </a:t>
            </a:r>
          </a:p>
          <a:p>
            <a:pPr marL="0" indent="0" eaLnBrk="1" hangingPunct="1">
              <a:lnSpc>
                <a:spcPct val="90000"/>
              </a:lnSpc>
              <a:buFont typeface="Wingdings" panose="05000000000000000000" pitchFamily="2" charset="2"/>
              <a:buNone/>
              <a:defRPr/>
            </a:pPr>
            <a:endParaRPr lang="en-US" sz="3000" b="1" dirty="0"/>
          </a:p>
          <a:p>
            <a:pPr lvl="1" eaLnBrk="1" hangingPunct="1">
              <a:lnSpc>
                <a:spcPct val="90000"/>
              </a:lnSpc>
              <a:defRPr/>
            </a:pPr>
            <a:r>
              <a:rPr lang="en-US" sz="3200" b="1" dirty="0"/>
              <a:t>“What time will you be home from work, Mom</a:t>
            </a:r>
            <a:r>
              <a:rPr lang="en-US" sz="3200" b="1" dirty="0">
                <a:solidFill>
                  <a:srgbClr val="FFC000"/>
                </a:solidFill>
              </a:rPr>
              <a:t>?</a:t>
            </a:r>
            <a:r>
              <a:rPr lang="en-US" sz="3200" b="1" dirty="0"/>
              <a:t>” asked Michael.</a:t>
            </a:r>
          </a:p>
          <a:p>
            <a:pPr lvl="1" eaLnBrk="1" hangingPunct="1">
              <a:lnSpc>
                <a:spcPct val="90000"/>
              </a:lnSpc>
              <a:defRPr/>
            </a:pPr>
            <a:r>
              <a:rPr lang="en-US" sz="3200" b="1" dirty="0"/>
              <a:t>Who said, “All the world’s a stage”</a:t>
            </a:r>
            <a:r>
              <a:rPr lang="en-US" sz="3200" b="1" dirty="0">
                <a:solidFill>
                  <a:srgbClr val="FFC000"/>
                </a:solidFill>
              </a:rPr>
              <a:t>?</a:t>
            </a:r>
          </a:p>
          <a:p>
            <a:pPr lvl="1" eaLnBrk="1" hangingPunct="1">
              <a:lnSpc>
                <a:spcPct val="90000"/>
              </a:lnSpc>
              <a:defRPr/>
            </a:pPr>
            <a:r>
              <a:rPr lang="en-US" sz="3200" b="1" dirty="0"/>
              <a:t>“Stop</a:t>
            </a:r>
            <a:r>
              <a:rPr lang="en-US" sz="3200" b="1" dirty="0">
                <a:solidFill>
                  <a:srgbClr val="FFC000"/>
                </a:solidFill>
              </a:rPr>
              <a:t>!</a:t>
            </a:r>
            <a:r>
              <a:rPr lang="en-US" sz="3200" b="1" dirty="0"/>
              <a:t>” yelled the crossing patrol.</a:t>
            </a:r>
          </a:p>
          <a:p>
            <a:pPr lvl="1" eaLnBrk="1" hangingPunct="1">
              <a:lnSpc>
                <a:spcPct val="90000"/>
              </a:lnSpc>
              <a:defRPr/>
            </a:pPr>
            <a:r>
              <a:rPr lang="en-US" sz="3200" b="1" dirty="0"/>
              <a:t>What a surprise to hear Susana say, “We’re moving back to Puerto Rico in June”</a:t>
            </a:r>
            <a:r>
              <a:rPr lang="en-US" sz="3200" b="1" dirty="0">
                <a:solidFill>
                  <a:srgbClr val="FFC000"/>
                </a:solidFill>
              </a:rPr>
              <a:t>!</a:t>
            </a:r>
          </a:p>
        </p:txBody>
      </p:sp>
      <p:sp>
        <p:nvSpPr>
          <p:cNvPr id="20484" name="TextBox 3"/>
          <p:cNvSpPr txBox="1">
            <a:spLocks noChangeArrowheads="1"/>
          </p:cNvSpPr>
          <p:nvPr/>
        </p:nvSpPr>
        <p:spPr bwMode="auto">
          <a:xfrm>
            <a:off x="6096000" y="6462713"/>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pic>
        <p:nvPicPr>
          <p:cNvPr id="20485" name="Picture 5" descr="C:\Users\Debbie\AppData\Local\Microsoft\Windows\Temporary Internet Files\Content.IE5\IYQ9YSBG\MM900283883[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849033" y="4264926"/>
            <a:ext cx="2218767" cy="219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64159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11266"/>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85800" y="1219200"/>
            <a:ext cx="7772400" cy="1752600"/>
          </a:xfrm>
        </p:spPr>
        <p:txBody>
          <a:bodyPr/>
          <a:lstStyle/>
          <a:p>
            <a:pPr eaLnBrk="1" hangingPunct="1">
              <a:defRPr/>
            </a:pPr>
            <a:r>
              <a:rPr lang="en-US" sz="4800" dirty="0"/>
              <a:t>Don’t Be Afraid to Use Dialogue in Your Writing!</a:t>
            </a:r>
          </a:p>
        </p:txBody>
      </p:sp>
      <p:sp>
        <p:nvSpPr>
          <p:cNvPr id="3" name="Subtitle 2"/>
          <p:cNvSpPr>
            <a:spLocks noGrp="1"/>
          </p:cNvSpPr>
          <p:nvPr>
            <p:ph type="subTitle" sz="quarter" idx="1"/>
          </p:nvPr>
        </p:nvSpPr>
        <p:spPr>
          <a:xfrm>
            <a:off x="914400" y="2819400"/>
            <a:ext cx="7315200" cy="2819400"/>
          </a:xfrm>
        </p:spPr>
        <p:txBody>
          <a:bodyPr/>
          <a:lstStyle/>
          <a:p>
            <a:pPr eaLnBrk="1" hangingPunct="1">
              <a:defRPr/>
            </a:pPr>
            <a:r>
              <a:rPr lang="en-US" b="1" dirty="0"/>
              <a:t>Just be sure to use it thoughtfully. Make every word a character says count. Never overuse dialogue. It should be supplemental to the description, and not take over the whole composition. </a:t>
            </a:r>
          </a:p>
        </p:txBody>
      </p:sp>
      <p:pic>
        <p:nvPicPr>
          <p:cNvPr id="22532" name="Picture 5" descr="C:\Users\Debbie\AppData\Local\Microsoft\Windows\Temporary Internet Files\Content.IE5\96BYNQOM\MC900282192[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200025"/>
            <a:ext cx="22098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5" descr="C:\Users\Debbie\AppData\Local\Microsoft\Windows\Temporary Internet Files\Content.IE5\M3W9LIK2\MM900318123[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14300" y="5324475"/>
            <a:ext cx="1943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6" descr="C:\Users\Debbie\AppData\Local\Microsoft\Windows\Temporary Internet Files\Content.IE5\UANJWIOX\MM900336674[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5324475"/>
            <a:ext cx="1943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5622925"/>
            <a:ext cx="4572000"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TextBox 3"/>
          <p:cNvSpPr txBox="1">
            <a:spLocks noChangeArrowheads="1"/>
          </p:cNvSpPr>
          <p:nvPr/>
        </p:nvSpPr>
        <p:spPr bwMode="auto">
          <a:xfrm>
            <a:off x="6142038" y="6581775"/>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pPr>
              <a:defRPr/>
            </a:pPr>
            <a:r>
              <a:rPr lang="en-US" dirty="0"/>
              <a:t>The End</a:t>
            </a:r>
          </a:p>
        </p:txBody>
      </p:sp>
      <p:pic>
        <p:nvPicPr>
          <p:cNvPr id="23555" name="Picture 10" descr="http://iambrony.steeph.tp-radio.de/mlp/gif/109609__UNOPT__safe_animated_gummy_dance_artist-desertponi_oppa-gangnam-styl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2819400" y="2971800"/>
            <a:ext cx="3505200"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5" descr="C:\Users\Debbie\AppData\Local\Microsoft\Windows\Temporary Internet Files\Content.IE5\96BYNQOM\MC9002821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7100" y="914400"/>
            <a:ext cx="22098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Box 3"/>
          <p:cNvSpPr txBox="1">
            <a:spLocks noChangeArrowheads="1"/>
          </p:cNvSpPr>
          <p:nvPr/>
        </p:nvSpPr>
        <p:spPr bwMode="auto">
          <a:xfrm>
            <a:off x="6096000" y="6462713"/>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sp>
        <p:nvSpPr>
          <p:cNvPr id="6" name="Speech Bubble: Rectangle with Corners Rounded 5"/>
          <p:cNvSpPr/>
          <p:nvPr/>
        </p:nvSpPr>
        <p:spPr bwMode="auto">
          <a:xfrm>
            <a:off x="1083007" y="312854"/>
            <a:ext cx="2057400" cy="755485"/>
          </a:xfrm>
          <a:prstGeom prst="wedgeRoundRectCallout">
            <a:avLst>
              <a:gd name="adj1" fmla="val 52377"/>
              <a:gd name="adj2" fmla="val 91218"/>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18" charset="0"/>
            </a:endParaRPr>
          </a:p>
        </p:txBody>
      </p:sp>
      <p:pic>
        <p:nvPicPr>
          <p:cNvPr id="3" name="Picture 2"/>
          <p:cNvPicPr>
            <a:picLocks noChangeAspect="1"/>
          </p:cNvPicPr>
          <p:nvPr/>
        </p:nvPicPr>
        <p:blipFill>
          <a:blip r:embed="rId4"/>
          <a:stretch>
            <a:fillRect/>
          </a:stretch>
        </p:blipFill>
        <p:spPr>
          <a:xfrm>
            <a:off x="5886450" y="277177"/>
            <a:ext cx="2462997" cy="1085182"/>
          </a:xfrm>
          <a:prstGeom prst="rect">
            <a:avLst/>
          </a:prstGeom>
        </p:spPr>
      </p:pic>
      <p:sp>
        <p:nvSpPr>
          <p:cNvPr id="8" name="Rectangle 7"/>
          <p:cNvSpPr/>
          <p:nvPr/>
        </p:nvSpPr>
        <p:spPr>
          <a:xfrm>
            <a:off x="1342560" y="145009"/>
            <a:ext cx="1498488" cy="923330"/>
          </a:xfrm>
          <a:prstGeom prst="rect">
            <a:avLst/>
          </a:prstGeom>
          <a:noFill/>
        </p:spPr>
        <p:txBody>
          <a:bodyPr wrap="none" lIns="91440" tIns="45720" rIns="91440" bIns="45720">
            <a:spAutoFit/>
          </a:bodyPr>
          <a:lstStyle/>
          <a:p>
            <a:pPr algn="ctr"/>
            <a:r>
              <a:rPr lang="en-US" sz="5400" b="1" spc="50" dirty="0">
                <a:ln w="0"/>
                <a:solidFill>
                  <a:schemeClr val="bg2"/>
                </a:solidFill>
                <a:effectLst>
                  <a:innerShdw blurRad="63500" dist="50800" dir="13500000">
                    <a:srgbClr val="000000">
                      <a:alpha val="50000"/>
                    </a:srgbClr>
                  </a:innerShdw>
                </a:effectLst>
              </a:rPr>
              <a:t>Bye</a:t>
            </a:r>
            <a:r>
              <a:rPr lang="en-US" sz="5400" b="1" cap="none" spc="50" dirty="0">
                <a:ln w="0"/>
                <a:solidFill>
                  <a:schemeClr val="bg2"/>
                </a:solidFill>
                <a:effectLst>
                  <a:innerShdw blurRad="63500" dist="50800" dir="13500000">
                    <a:srgbClr val="000000">
                      <a:alpha val="50000"/>
                    </a:srgbClr>
                  </a:innerShdw>
                </a:effectLst>
              </a:rPr>
              <a:t>!</a:t>
            </a:r>
          </a:p>
        </p:txBody>
      </p:sp>
      <p:sp>
        <p:nvSpPr>
          <p:cNvPr id="9" name="Rectangle 8"/>
          <p:cNvSpPr/>
          <p:nvPr/>
        </p:nvSpPr>
        <p:spPr>
          <a:xfrm>
            <a:off x="6368704" y="257767"/>
            <a:ext cx="1498488" cy="923330"/>
          </a:xfrm>
          <a:prstGeom prst="rect">
            <a:avLst/>
          </a:prstGeom>
          <a:noFill/>
        </p:spPr>
        <p:txBody>
          <a:bodyPr wrap="none" lIns="91440" tIns="45720" rIns="91440" bIns="45720">
            <a:spAutoFit/>
          </a:bodyPr>
          <a:lstStyle/>
          <a:p>
            <a:pPr algn="ctr"/>
            <a:r>
              <a:rPr lang="en-US" sz="5400" b="1" spc="50" dirty="0">
                <a:ln w="0"/>
                <a:solidFill>
                  <a:schemeClr val="bg2"/>
                </a:solidFill>
                <a:effectLst>
                  <a:innerShdw blurRad="63500" dist="50800" dir="13500000">
                    <a:srgbClr val="000000">
                      <a:alpha val="50000"/>
                    </a:srgbClr>
                  </a:innerShdw>
                </a:effectLst>
              </a:rPr>
              <a:t>Bye</a:t>
            </a:r>
            <a:r>
              <a:rPr lang="en-US" sz="5400" b="1" cap="none" spc="50" dirty="0">
                <a:ln w="0"/>
                <a:solidFill>
                  <a:schemeClr val="bg2"/>
                </a:solidFill>
                <a:effectLst>
                  <a:innerShdw blurRad="63500" dist="50800" dir="13500000">
                    <a:srgbClr val="000000">
                      <a:alpha val="50000"/>
                    </a:srgbClr>
                  </a:innerShdw>
                </a:effectLst>
              </a:rPr>
              <a:t>!</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defRPr/>
            </a:pPr>
            <a:r>
              <a:rPr lang="en-US" dirty="0"/>
              <a:t>Suggested Activity</a:t>
            </a:r>
          </a:p>
        </p:txBody>
      </p:sp>
      <p:sp>
        <p:nvSpPr>
          <p:cNvPr id="3" name="Content Placeholder 2"/>
          <p:cNvSpPr>
            <a:spLocks noGrp="1"/>
          </p:cNvSpPr>
          <p:nvPr>
            <p:ph idx="1"/>
          </p:nvPr>
        </p:nvSpPr>
        <p:spPr>
          <a:xfrm>
            <a:off x="228600" y="1295400"/>
            <a:ext cx="8686800" cy="4525963"/>
          </a:xfrm>
        </p:spPr>
        <p:txBody>
          <a:bodyPr/>
          <a:lstStyle/>
          <a:p>
            <a:pPr>
              <a:defRPr/>
            </a:pPr>
            <a:r>
              <a:rPr lang="en-US" sz="2800" dirty="0">
                <a:effectLst/>
              </a:rPr>
              <a:t>A great activity to do with this PowerPoint is to have the kids write their own dialogues. I cut some interesting pictures out of magazines of all kinds of different people interacting. I glued them on cardstock, with the words Who? What? Where? When? and Why? written on each card, and laminated them. I passed the cards out, and students had to imagine what the people were saying to each other in the pictures, and then write the dialogue, using correct punctuation. They also had to later incorporate the dialogue into a short story that answered the five W questions/ The kids enjoyed this activity and got very creative with their stories!</a:t>
            </a:r>
            <a:endParaRPr lang="en-US" sz="2800" dirty="0"/>
          </a:p>
        </p:txBody>
      </p:sp>
      <p:sp>
        <p:nvSpPr>
          <p:cNvPr id="24580" name="TextBox 3"/>
          <p:cNvSpPr txBox="1">
            <a:spLocks noChangeArrowheads="1"/>
          </p:cNvSpPr>
          <p:nvPr/>
        </p:nvSpPr>
        <p:spPr bwMode="auto">
          <a:xfrm>
            <a:off x="6096000" y="6462713"/>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398463" y="117475"/>
            <a:ext cx="86106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spcBef>
                <a:spcPct val="0"/>
              </a:spcBef>
              <a:buClrTx/>
              <a:buSzTx/>
              <a:buFontTx/>
              <a:buNone/>
            </a:pPr>
            <a:r>
              <a:rPr lang="en-US" altLang="en-US" sz="2000" b="1"/>
              <a:t>Thank you for downloading my Punctuation: Punctuating Dialogue PowerPoint. I hope that you enjoy the resource and get a lot of use out of it. Please let me know if you have any questions or concerns. My email address is happyedug8r@msn.com </a:t>
            </a:r>
          </a:p>
          <a:p>
            <a:pPr>
              <a:spcBef>
                <a:spcPct val="0"/>
              </a:spcBef>
              <a:buClrTx/>
              <a:buSzTx/>
              <a:buFontTx/>
              <a:buNone/>
            </a:pPr>
            <a:r>
              <a:rPr lang="en-US" altLang="en-US" sz="2000" b="1"/>
              <a:t> </a:t>
            </a:r>
          </a:p>
          <a:p>
            <a:pPr>
              <a:spcBef>
                <a:spcPct val="0"/>
              </a:spcBef>
              <a:buClrTx/>
              <a:buSzTx/>
              <a:buFontTx/>
              <a:buNone/>
            </a:pPr>
            <a:r>
              <a:rPr lang="en-US" altLang="en-US" sz="2000" b="1"/>
              <a:t>Commercial Graphics used with permission from the following: Microsoft Design, GraphicStock.com</a:t>
            </a:r>
          </a:p>
          <a:p>
            <a:pPr>
              <a:spcBef>
                <a:spcPct val="0"/>
              </a:spcBef>
              <a:buClrTx/>
              <a:buSzTx/>
              <a:buFontTx/>
              <a:buNone/>
            </a:pPr>
            <a:endParaRPr lang="en-US" altLang="en-US" sz="2000" b="1"/>
          </a:p>
          <a:p>
            <a:pPr>
              <a:spcBef>
                <a:spcPct val="0"/>
              </a:spcBef>
              <a:buClrTx/>
              <a:buSzTx/>
              <a:buFontTx/>
              <a:buNone/>
            </a:pPr>
            <a:r>
              <a:rPr lang="en-US" altLang="en-US" sz="2000" b="1"/>
              <a:t>For more teaching ideas and freebies, please click on the link to visit my blog! </a:t>
            </a:r>
            <a:r>
              <a:rPr lang="en-US" altLang="en-US" sz="2000" b="1">
                <a:hlinkClick r:id="rId2"/>
              </a:rPr>
              <a:t>http://www.happyedugator.blogspot.com</a:t>
            </a:r>
            <a:r>
              <a:rPr lang="en-US" altLang="en-US" sz="2000" b="1"/>
              <a:t> Also, I would love to have you follow me on Facebook, Google +, Twitter, and Linked-In! </a:t>
            </a:r>
          </a:p>
          <a:p>
            <a:pPr>
              <a:spcBef>
                <a:spcPct val="0"/>
              </a:spcBef>
              <a:buClrTx/>
              <a:buSzTx/>
              <a:buFontTx/>
              <a:buNone/>
            </a:pPr>
            <a:r>
              <a:rPr lang="en-US" altLang="en-US" sz="2000" b="1"/>
              <a:t>Please leave feedback at My TPT Store. </a:t>
            </a:r>
            <a:r>
              <a:rPr lang="en-US" altLang="en-US" sz="2000" b="1">
                <a:hlinkClick r:id="rId3"/>
              </a:rPr>
              <a:t>http://www.teacherspayteachers.com/Store/HappyEdugator</a:t>
            </a:r>
            <a:r>
              <a:rPr lang="en-US" altLang="en-US" sz="2000" b="1"/>
              <a:t>  Remember, you will earn credits for leaving me feedback which goes toward any future TPT purchases.  </a:t>
            </a:r>
          </a:p>
          <a:p>
            <a:pPr>
              <a:spcBef>
                <a:spcPct val="0"/>
              </a:spcBef>
              <a:buClrTx/>
              <a:buSzTx/>
              <a:buFontTx/>
              <a:buNone/>
            </a:pPr>
            <a:r>
              <a:rPr lang="en-US" altLang="en-US" sz="2000" b="1"/>
              <a:t>Thank you and happy teaching! </a:t>
            </a:r>
          </a:p>
          <a:p>
            <a:pPr>
              <a:spcBef>
                <a:spcPct val="0"/>
              </a:spcBef>
              <a:buClrTx/>
              <a:buSzTx/>
              <a:buFontTx/>
              <a:buNone/>
            </a:pPr>
            <a:r>
              <a:rPr lang="en-US" altLang="en-US" sz="2000" b="1"/>
              <a:t>Deborah Hayes</a:t>
            </a:r>
          </a:p>
          <a:p>
            <a:pPr>
              <a:spcBef>
                <a:spcPct val="0"/>
              </a:spcBef>
              <a:buClrTx/>
              <a:buSzTx/>
              <a:buFontTx/>
              <a:buNone/>
            </a:pPr>
            <a:r>
              <a:rPr lang="en-US" altLang="en-US" sz="2000" b="1"/>
              <a:t>Aka HappyEdugator</a:t>
            </a:r>
          </a:p>
        </p:txBody>
      </p:sp>
      <p:pic>
        <p:nvPicPr>
          <p:cNvPr id="25605"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4657725"/>
            <a:ext cx="1543050"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 y="5674296"/>
            <a:ext cx="1752600" cy="1021779"/>
          </a:xfrm>
          <a:prstGeom prst="rect">
            <a:avLst/>
          </a:prstGeom>
        </p:spPr>
      </p:pic>
      <p:sp>
        <p:nvSpPr>
          <p:cNvPr id="8" name="TextBox 3"/>
          <p:cNvSpPr txBox="1">
            <a:spLocks noChangeArrowheads="1"/>
          </p:cNvSpPr>
          <p:nvPr/>
        </p:nvSpPr>
        <p:spPr bwMode="auto">
          <a:xfrm>
            <a:off x="6096000" y="6462713"/>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228600" y="181831"/>
            <a:ext cx="8686799" cy="990600"/>
          </a:xfrm>
        </p:spPr>
        <p:txBody>
          <a:bodyPr>
            <a:normAutofit/>
            <a:scene3d>
              <a:camera prst="orthographicFront"/>
              <a:lightRig rig="soft" dir="t">
                <a:rot lat="0" lon="0" rev="16800000"/>
              </a:lightRig>
            </a:scene3d>
            <a:sp3d prstMaterial="softEdge">
              <a:bevelT w="38100" h="38100"/>
            </a:sp3d>
          </a:bodyPr>
          <a:lstStyle/>
          <a:p>
            <a:pPr eaLnBrk="1" fontAlgn="auto" hangingPunct="1">
              <a:spcAft>
                <a:spcPts val="0"/>
              </a:spcAft>
              <a:defRPr/>
            </a:pPr>
            <a:r>
              <a:rPr lang="en-US" sz="4100" kern="120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rPr>
              <a:t> </a:t>
            </a:r>
            <a:r>
              <a:rPr lang="en-US" sz="4100" kern="1200" dirty="0">
                <a:ln w="6350">
                  <a:noFill/>
                </a:ln>
                <a:solidFill>
                  <a:srgbClr val="FFFFFF"/>
                </a:solidFill>
                <a:effectLst>
                  <a:outerShdw blurRad="114300" dist="101600" dir="2700000" algn="tl" rotWithShape="0">
                    <a:srgbClr val="000000">
                      <a:alpha val="40000"/>
                    </a:srgbClr>
                  </a:outerShdw>
                </a:effectLst>
              </a:rPr>
              <a:t> </a:t>
            </a:r>
            <a:r>
              <a:rPr lang="en-US" sz="5400" kern="1200" dirty="0">
                <a:ln w="6350">
                  <a:noFill/>
                </a:ln>
                <a:solidFill>
                  <a:srgbClr val="FFFFFF"/>
                </a:solidFill>
                <a:effectLst>
                  <a:outerShdw blurRad="114300" dist="101600" dir="2700000" algn="tl" rotWithShape="0">
                    <a:srgbClr val="000000">
                      <a:alpha val="40000"/>
                    </a:srgbClr>
                  </a:outerShdw>
                </a:effectLst>
              </a:rPr>
              <a:t>Dialogue</a:t>
            </a:r>
          </a:p>
        </p:txBody>
      </p:sp>
      <p:sp>
        <p:nvSpPr>
          <p:cNvPr id="4099" name="Rectangle 3"/>
          <p:cNvSpPr>
            <a:spLocks noGrp="1" noChangeArrowheads="1"/>
          </p:cNvSpPr>
          <p:nvPr>
            <p:ph idx="4294967295"/>
          </p:nvPr>
        </p:nvSpPr>
        <p:spPr>
          <a:xfrm>
            <a:off x="228599" y="2895601"/>
            <a:ext cx="8686799" cy="1371600"/>
          </a:xfrm>
        </p:spPr>
        <p:txBody>
          <a:bodyPr/>
          <a:lstStyle/>
          <a:p>
            <a:pPr marL="571500" indent="-571500" eaLnBrk="1" hangingPunct="1">
              <a:buFont typeface="Wingdings" panose="05000000000000000000" pitchFamily="2" charset="2"/>
              <a:buNone/>
              <a:defRPr/>
            </a:pPr>
            <a:r>
              <a:rPr lang="en-US" sz="4000" dirty="0"/>
              <a:t>	When characters speak to each other, they are having a conversation, or a </a:t>
            </a:r>
            <a:r>
              <a:rPr lang="en-US" sz="4000" dirty="0">
                <a:solidFill>
                  <a:schemeClr val="accent4">
                    <a:lumMod val="10000"/>
                  </a:schemeClr>
                </a:solidFill>
              </a:rPr>
              <a:t>	</a:t>
            </a:r>
          </a:p>
        </p:txBody>
      </p:sp>
      <p:pic>
        <p:nvPicPr>
          <p:cNvPr id="6148" name="Picture 5" descr="C:\Users\Debbie\AppData\Local\Microsoft\Windows\Temporary Internet Files\Content.IE5\96BYNQOM\MC9002821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282" y="1712866"/>
            <a:ext cx="2322512"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Box 4"/>
          <p:cNvSpPr txBox="1">
            <a:spLocks noChangeArrowheads="1"/>
          </p:cNvSpPr>
          <p:nvPr/>
        </p:nvSpPr>
        <p:spPr bwMode="auto">
          <a:xfrm>
            <a:off x="6094413" y="6462713"/>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sp>
        <p:nvSpPr>
          <p:cNvPr id="2" name="TextBox 1"/>
          <p:cNvSpPr txBox="1"/>
          <p:nvPr/>
        </p:nvSpPr>
        <p:spPr>
          <a:xfrm>
            <a:off x="2057400" y="4800600"/>
            <a:ext cx="5791200" cy="1015663"/>
          </a:xfrm>
          <a:prstGeom prst="rect">
            <a:avLst/>
          </a:prstGeom>
          <a:noFill/>
        </p:spPr>
        <p:txBody>
          <a:bodyPr wrap="square" rtlCol="0">
            <a:spAutoFit/>
          </a:bodyPr>
          <a:lstStyle/>
          <a:p>
            <a:pPr marL="571500" indent="-571500" algn="ctr" eaLnBrk="1" hangingPunct="1">
              <a:buFont typeface="Wingdings" panose="05000000000000000000" pitchFamily="2" charset="2"/>
              <a:buNone/>
              <a:defRPr/>
            </a:pPr>
            <a:r>
              <a:rPr lang="en-US" sz="6000" b="1" dirty="0">
                <a:solidFill>
                  <a:srgbClr val="FF9E3F"/>
                </a:solidFill>
              </a:rPr>
              <a:t>dialogue</a:t>
            </a:r>
            <a:r>
              <a:rPr lang="en-US" sz="6000" dirty="0">
                <a:solidFill>
                  <a:srgbClr val="FF9E3F"/>
                </a:solidFill>
              </a:rPr>
              <a:t>.</a:t>
            </a:r>
            <a:r>
              <a:rPr lang="en-US" sz="6000" dirty="0">
                <a:solidFill>
                  <a:schemeClr val="accent4">
                    <a:lumMod val="10000"/>
                  </a:schemeClr>
                </a:solidFill>
              </a:rPr>
              <a:t> </a:t>
            </a:r>
          </a:p>
        </p:txBody>
      </p:sp>
      <p:sp>
        <p:nvSpPr>
          <p:cNvPr id="3" name="Speech Bubble: Rectangle with Corners Rounded 2"/>
          <p:cNvSpPr/>
          <p:nvPr/>
        </p:nvSpPr>
        <p:spPr bwMode="auto">
          <a:xfrm>
            <a:off x="1295400" y="1172430"/>
            <a:ext cx="2057400" cy="675139"/>
          </a:xfrm>
          <a:prstGeom prst="wedgeRoundRectCallout">
            <a:avLst>
              <a:gd name="adj1" fmla="val 52377"/>
              <a:gd name="adj2" fmla="val 91218"/>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18" charset="0"/>
            </a:endParaRPr>
          </a:p>
        </p:txBody>
      </p:sp>
      <p:sp>
        <p:nvSpPr>
          <p:cNvPr id="4" name="Speech Bubble: Oval 3"/>
          <p:cNvSpPr/>
          <p:nvPr/>
        </p:nvSpPr>
        <p:spPr bwMode="auto">
          <a:xfrm>
            <a:off x="6094413" y="1119616"/>
            <a:ext cx="2439987" cy="914400"/>
          </a:xfrm>
          <a:prstGeom prst="wedgeEllipseCallout">
            <a:avLst>
              <a:gd name="adj1" fmla="val -50237"/>
              <a:gd name="adj2" fmla="val 67115"/>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18" charset="0"/>
            </a:endParaRPr>
          </a:p>
        </p:txBody>
      </p:sp>
      <p:sp>
        <p:nvSpPr>
          <p:cNvPr id="5" name="Rectangle 4"/>
          <p:cNvSpPr/>
          <p:nvPr/>
        </p:nvSpPr>
        <p:spPr>
          <a:xfrm>
            <a:off x="1638036" y="1033991"/>
            <a:ext cx="1178529" cy="923330"/>
          </a:xfrm>
          <a:prstGeom prst="rect">
            <a:avLst/>
          </a:prstGeom>
          <a:noFill/>
        </p:spPr>
        <p:txBody>
          <a:bodyPr wrap="none" lIns="91440" tIns="45720" rIns="91440" bIns="45720">
            <a:spAutoFit/>
          </a:bodyPr>
          <a:lstStyle/>
          <a:p>
            <a:pPr algn="ctr"/>
            <a:r>
              <a:rPr lang="en-US" sz="5400" b="1" cap="none" spc="50" dirty="0">
                <a:ln w="0"/>
                <a:solidFill>
                  <a:schemeClr val="bg2"/>
                </a:solidFill>
                <a:effectLst>
                  <a:innerShdw blurRad="63500" dist="50800" dir="13500000">
                    <a:srgbClr val="000000">
                      <a:alpha val="50000"/>
                    </a:srgbClr>
                  </a:innerShdw>
                </a:effectLst>
              </a:rPr>
              <a:t>Hi!</a:t>
            </a:r>
          </a:p>
        </p:txBody>
      </p:sp>
      <p:sp>
        <p:nvSpPr>
          <p:cNvPr id="6" name="Rectangle 5"/>
          <p:cNvSpPr/>
          <p:nvPr/>
        </p:nvSpPr>
        <p:spPr>
          <a:xfrm>
            <a:off x="6642587" y="1097687"/>
            <a:ext cx="1343638" cy="923330"/>
          </a:xfrm>
          <a:prstGeom prst="rect">
            <a:avLst/>
          </a:prstGeom>
          <a:noFill/>
        </p:spPr>
        <p:txBody>
          <a:bodyPr wrap="none" lIns="91440" tIns="45720" rIns="91440" bIns="45720">
            <a:spAutoFit/>
          </a:bodyPr>
          <a:lstStyle/>
          <a:p>
            <a:pPr algn="ctr"/>
            <a:r>
              <a:rPr lang="en-US" sz="5400" b="1" cap="none" spc="50" dirty="0">
                <a:ln w="0"/>
                <a:solidFill>
                  <a:schemeClr val="bg2"/>
                </a:solidFill>
                <a:effectLst>
                  <a:innerShdw blurRad="63500" dist="50800" dir="13500000">
                    <a:srgbClr val="000000">
                      <a:alpha val="50000"/>
                    </a:srgbClr>
                  </a:innerShdw>
                </a:effectLst>
              </a:rPr>
              <a:t>Ho!</a:t>
            </a:r>
          </a:p>
        </p:txBody>
      </p:sp>
    </p:spTree>
    <p:extLst>
      <p:ext uri="{BB962C8B-B14F-4D97-AF65-F5344CB8AC3E}">
        <p14:creationId xmlns:p14="http://schemas.microsoft.com/office/powerpoint/2010/main" val="32583962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2000" fill="hold"/>
                                        <p:tgtEl>
                                          <p:spTgt spid="4098"/>
                                        </p:tgtEl>
                                        <p:attrNameLst>
                                          <p:attrName>ppt_x</p:attrName>
                                        </p:attrNameLst>
                                      </p:cBhvr>
                                      <p:tavLst>
                                        <p:tav tm="0">
                                          <p:val>
                                            <p:strVal val="0-#ppt_w/2"/>
                                          </p:val>
                                        </p:tav>
                                        <p:tav tm="100000">
                                          <p:val>
                                            <p:strVal val="#ppt_x"/>
                                          </p:val>
                                        </p:tav>
                                      </p:tavLst>
                                    </p:anim>
                                    <p:anim calcmode="lin" valueType="num">
                                      <p:cBhvr additive="base">
                                        <p:cTn id="8" dur="2000" fill="hold"/>
                                        <p:tgtEl>
                                          <p:spTgt spid="4098"/>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8" presetClass="emph" presetSubtype="0" fill="hold" nodeType="afterEffect">
                                  <p:stCondLst>
                                    <p:cond delay="0"/>
                                  </p:stCondLst>
                                  <p:iterate type="lt">
                                    <p:tmPct val="10000"/>
                                  </p:iterate>
                                  <p:childTnLst>
                                    <p:animClr clrSpc="rgb" dir="cw">
                                      <p:cBhvr override="childStyle">
                                        <p:cTn id="11" dur="500" fill="hold"/>
                                        <p:tgtEl>
                                          <p:spTgt spid="2">
                                            <p:txEl>
                                              <p:pRg st="0" end="0"/>
                                            </p:txEl>
                                          </p:spTgt>
                                        </p:tgtEl>
                                        <p:attrNameLst>
                                          <p:attrName>style.color</p:attrName>
                                        </p:attrNameLst>
                                      </p:cBhvr>
                                      <p:to>
                                        <a:schemeClr val="accent2"/>
                                      </p:to>
                                    </p:animClr>
                                    <p:animClr clrSpc="rgb" dir="cw">
                                      <p:cBhvr>
                                        <p:cTn id="12" dur="500" fill="hold"/>
                                        <p:tgtEl>
                                          <p:spTgt spid="2">
                                            <p:txEl>
                                              <p:pRg st="0" end="0"/>
                                            </p:txEl>
                                          </p:spTgt>
                                        </p:tgtEl>
                                        <p:attrNameLst>
                                          <p:attrName>fillcolor</p:attrName>
                                        </p:attrNameLst>
                                      </p:cBhvr>
                                      <p:to>
                                        <a:schemeClr val="accent2"/>
                                      </p:to>
                                    </p:animClr>
                                    <p:set>
                                      <p:cBhvr>
                                        <p:cTn id="13" dur="500" fill="hold"/>
                                        <p:tgtEl>
                                          <p:spTgt spid="2">
                                            <p:txEl>
                                              <p:pRg st="0" end="0"/>
                                            </p:txEl>
                                          </p:spTgt>
                                        </p:tgtEl>
                                        <p:attrNameLst>
                                          <p:attrName>fill.type</p:attrName>
                                        </p:attrNameLst>
                                      </p:cBhvr>
                                      <p:to>
                                        <p:strVal val="solid"/>
                                      </p:to>
                                    </p:set>
                                    <p:anim to="1.5" calcmode="lin" valueType="num">
                                      <p:cBhvr override="childStyle">
                                        <p:cTn id="14" dur="500" fill="hold"/>
                                        <p:tgtEl>
                                          <p:spTgt spid="2">
                                            <p:txEl>
                                              <p:pRg st="0" end="0"/>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228600" y="181831"/>
            <a:ext cx="8686799" cy="990600"/>
          </a:xfrm>
        </p:spPr>
        <p:txBody>
          <a:bodyPr>
            <a:normAutofit/>
            <a:scene3d>
              <a:camera prst="orthographicFront"/>
              <a:lightRig rig="soft" dir="t">
                <a:rot lat="0" lon="0" rev="16800000"/>
              </a:lightRig>
            </a:scene3d>
            <a:sp3d prstMaterial="softEdge">
              <a:bevelT w="38100" h="38100"/>
            </a:sp3d>
          </a:bodyPr>
          <a:lstStyle/>
          <a:p>
            <a:pPr eaLnBrk="1" fontAlgn="auto" hangingPunct="1">
              <a:spcAft>
                <a:spcPts val="0"/>
              </a:spcAft>
              <a:defRPr/>
            </a:pPr>
            <a:r>
              <a:rPr lang="en-US" sz="4100" kern="120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rPr>
              <a:t> </a:t>
            </a:r>
            <a:r>
              <a:rPr lang="en-US" sz="4100" kern="1200" dirty="0">
                <a:ln w="6350">
                  <a:noFill/>
                </a:ln>
                <a:solidFill>
                  <a:srgbClr val="FFFFFF"/>
                </a:solidFill>
                <a:effectLst>
                  <a:outerShdw blurRad="114300" dist="101600" dir="2700000" algn="tl" rotWithShape="0">
                    <a:srgbClr val="000000">
                      <a:alpha val="40000"/>
                    </a:srgbClr>
                  </a:outerShdw>
                </a:effectLst>
              </a:rPr>
              <a:t> </a:t>
            </a:r>
            <a:r>
              <a:rPr lang="en-US" sz="5400" kern="1200" dirty="0">
                <a:ln w="6350">
                  <a:noFill/>
                </a:ln>
                <a:solidFill>
                  <a:srgbClr val="FFFFFF"/>
                </a:solidFill>
                <a:effectLst>
                  <a:outerShdw blurRad="114300" dist="101600" dir="2700000" algn="tl" rotWithShape="0">
                    <a:srgbClr val="000000">
                      <a:alpha val="40000"/>
                    </a:srgbClr>
                  </a:outerShdw>
                </a:effectLst>
              </a:rPr>
              <a:t>Dialogue</a:t>
            </a:r>
          </a:p>
        </p:txBody>
      </p:sp>
      <p:sp>
        <p:nvSpPr>
          <p:cNvPr id="4099" name="Rectangle 3"/>
          <p:cNvSpPr>
            <a:spLocks noGrp="1" noChangeArrowheads="1"/>
          </p:cNvSpPr>
          <p:nvPr>
            <p:ph idx="4294967295"/>
          </p:nvPr>
        </p:nvSpPr>
        <p:spPr>
          <a:xfrm>
            <a:off x="31652" y="3073569"/>
            <a:ext cx="8686799" cy="1371600"/>
          </a:xfrm>
        </p:spPr>
        <p:txBody>
          <a:bodyPr/>
          <a:lstStyle/>
          <a:p>
            <a:pPr marL="571500" indent="-571500" eaLnBrk="1" hangingPunct="1">
              <a:buFont typeface="Wingdings" panose="05000000000000000000" pitchFamily="2" charset="2"/>
              <a:buNone/>
              <a:defRPr/>
            </a:pPr>
            <a:r>
              <a:rPr lang="en-US" sz="4000" dirty="0"/>
              <a:t>	When you write  </a:t>
            </a:r>
            <a:r>
              <a:rPr lang="en-US" sz="4000" dirty="0">
                <a:solidFill>
                  <a:schemeClr val="accent4">
                    <a:lumMod val="10000"/>
                  </a:schemeClr>
                </a:solidFill>
              </a:rPr>
              <a:t>	</a:t>
            </a:r>
          </a:p>
        </p:txBody>
      </p:sp>
      <p:pic>
        <p:nvPicPr>
          <p:cNvPr id="6148" name="Picture 5" descr="C:\Users\Debbie\AppData\Local\Microsoft\Windows\Temporary Internet Files\Content.IE5\96BYNQOM\MC9002821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282" y="1712866"/>
            <a:ext cx="2322512"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Box 4"/>
          <p:cNvSpPr txBox="1">
            <a:spLocks noChangeArrowheads="1"/>
          </p:cNvSpPr>
          <p:nvPr/>
        </p:nvSpPr>
        <p:spPr bwMode="auto">
          <a:xfrm>
            <a:off x="6094413" y="6462713"/>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sp>
        <p:nvSpPr>
          <p:cNvPr id="2" name="TextBox 1"/>
          <p:cNvSpPr txBox="1"/>
          <p:nvPr/>
        </p:nvSpPr>
        <p:spPr>
          <a:xfrm>
            <a:off x="2743200" y="3251538"/>
            <a:ext cx="5791200" cy="1015663"/>
          </a:xfrm>
          <a:prstGeom prst="rect">
            <a:avLst/>
          </a:prstGeom>
          <a:noFill/>
        </p:spPr>
        <p:txBody>
          <a:bodyPr wrap="square" rtlCol="0">
            <a:spAutoFit/>
          </a:bodyPr>
          <a:lstStyle/>
          <a:p>
            <a:pPr marL="571500" indent="-571500" algn="ctr" eaLnBrk="1" hangingPunct="1">
              <a:buFont typeface="Wingdings" panose="05000000000000000000" pitchFamily="2" charset="2"/>
              <a:buNone/>
              <a:defRPr/>
            </a:pPr>
            <a:r>
              <a:rPr lang="en-US" sz="6000" b="1" dirty="0">
                <a:solidFill>
                  <a:srgbClr val="FF9E3F"/>
                </a:solidFill>
              </a:rPr>
              <a:t>Dialogue,</a:t>
            </a:r>
            <a:r>
              <a:rPr lang="en-US" sz="6000" dirty="0">
                <a:solidFill>
                  <a:schemeClr val="accent4">
                    <a:lumMod val="10000"/>
                  </a:schemeClr>
                </a:solidFill>
              </a:rPr>
              <a:t> </a:t>
            </a:r>
          </a:p>
        </p:txBody>
      </p:sp>
      <p:sp>
        <p:nvSpPr>
          <p:cNvPr id="3" name="Speech Bubble: Rectangle with Corners Rounded 2"/>
          <p:cNvSpPr/>
          <p:nvPr/>
        </p:nvSpPr>
        <p:spPr bwMode="auto">
          <a:xfrm>
            <a:off x="1295400" y="1172430"/>
            <a:ext cx="2057400" cy="675139"/>
          </a:xfrm>
          <a:prstGeom prst="wedgeRoundRectCallout">
            <a:avLst>
              <a:gd name="adj1" fmla="val 52377"/>
              <a:gd name="adj2" fmla="val 91218"/>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18" charset="0"/>
            </a:endParaRPr>
          </a:p>
        </p:txBody>
      </p:sp>
      <p:sp>
        <p:nvSpPr>
          <p:cNvPr id="4" name="Speech Bubble: Oval 3"/>
          <p:cNvSpPr/>
          <p:nvPr/>
        </p:nvSpPr>
        <p:spPr bwMode="auto">
          <a:xfrm>
            <a:off x="6094413" y="1119616"/>
            <a:ext cx="2439987" cy="914400"/>
          </a:xfrm>
          <a:prstGeom prst="wedgeEllipseCallout">
            <a:avLst>
              <a:gd name="adj1" fmla="val -50237"/>
              <a:gd name="adj2" fmla="val 67115"/>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18" charset="0"/>
            </a:endParaRPr>
          </a:p>
        </p:txBody>
      </p:sp>
      <p:sp>
        <p:nvSpPr>
          <p:cNvPr id="5" name="Rectangle 4"/>
          <p:cNvSpPr/>
          <p:nvPr/>
        </p:nvSpPr>
        <p:spPr>
          <a:xfrm>
            <a:off x="1638036" y="1033991"/>
            <a:ext cx="1178529" cy="923330"/>
          </a:xfrm>
          <a:prstGeom prst="rect">
            <a:avLst/>
          </a:prstGeom>
          <a:noFill/>
        </p:spPr>
        <p:txBody>
          <a:bodyPr wrap="none" lIns="91440" tIns="45720" rIns="91440" bIns="45720">
            <a:spAutoFit/>
          </a:bodyPr>
          <a:lstStyle/>
          <a:p>
            <a:pPr algn="ctr"/>
            <a:r>
              <a:rPr lang="en-US" sz="5400" b="1" cap="none" spc="50" dirty="0">
                <a:ln w="0"/>
                <a:solidFill>
                  <a:schemeClr val="bg2"/>
                </a:solidFill>
                <a:effectLst>
                  <a:innerShdw blurRad="63500" dist="50800" dir="13500000">
                    <a:srgbClr val="000000">
                      <a:alpha val="50000"/>
                    </a:srgbClr>
                  </a:innerShdw>
                </a:effectLst>
              </a:rPr>
              <a:t>Hi!</a:t>
            </a:r>
          </a:p>
        </p:txBody>
      </p:sp>
      <p:sp>
        <p:nvSpPr>
          <p:cNvPr id="6" name="Rectangle 5"/>
          <p:cNvSpPr/>
          <p:nvPr/>
        </p:nvSpPr>
        <p:spPr>
          <a:xfrm>
            <a:off x="6642587" y="1097687"/>
            <a:ext cx="1343638" cy="923330"/>
          </a:xfrm>
          <a:prstGeom prst="rect">
            <a:avLst/>
          </a:prstGeom>
          <a:noFill/>
        </p:spPr>
        <p:txBody>
          <a:bodyPr wrap="none" lIns="91440" tIns="45720" rIns="91440" bIns="45720">
            <a:spAutoFit/>
          </a:bodyPr>
          <a:lstStyle/>
          <a:p>
            <a:pPr algn="ctr"/>
            <a:r>
              <a:rPr lang="en-US" sz="5400" b="1" cap="none" spc="50" dirty="0">
                <a:ln w="0"/>
                <a:solidFill>
                  <a:schemeClr val="bg2"/>
                </a:solidFill>
                <a:effectLst>
                  <a:innerShdw blurRad="63500" dist="50800" dir="13500000">
                    <a:srgbClr val="000000">
                      <a:alpha val="50000"/>
                    </a:srgbClr>
                  </a:innerShdw>
                </a:effectLst>
              </a:rPr>
              <a:t>Ho!</a:t>
            </a:r>
          </a:p>
        </p:txBody>
      </p:sp>
      <p:sp>
        <p:nvSpPr>
          <p:cNvPr id="7" name="TextBox 6"/>
          <p:cNvSpPr txBox="1"/>
          <p:nvPr/>
        </p:nvSpPr>
        <p:spPr>
          <a:xfrm>
            <a:off x="1288951" y="4550802"/>
            <a:ext cx="6172200" cy="1569660"/>
          </a:xfrm>
          <a:prstGeom prst="rect">
            <a:avLst/>
          </a:prstGeom>
          <a:noFill/>
        </p:spPr>
        <p:txBody>
          <a:bodyPr wrap="square" rtlCol="0">
            <a:spAutoFit/>
          </a:bodyPr>
          <a:lstStyle/>
          <a:p>
            <a:r>
              <a:rPr lang="en-US" sz="3200" dirty="0"/>
              <a:t>You need to use special punctuation marks called </a:t>
            </a:r>
            <a:r>
              <a:rPr lang="en-US" sz="3200" b="1" u="sng" dirty="0">
                <a:solidFill>
                  <a:srgbClr val="FF9E3F"/>
                </a:solidFill>
              </a:rPr>
              <a:t>quotation marks</a:t>
            </a:r>
            <a:r>
              <a:rPr lang="en-US" sz="3200" dirty="0"/>
              <a:t>. Some people shorten that to just </a:t>
            </a:r>
            <a:r>
              <a:rPr lang="en-US" sz="3200" b="1" u="sng" dirty="0">
                <a:solidFill>
                  <a:srgbClr val="FF9E3F"/>
                </a:solidFill>
              </a:rPr>
              <a:t>quotes</a:t>
            </a:r>
            <a:r>
              <a:rPr lang="en-US" sz="3200" dirty="0"/>
              <a:t>.</a:t>
            </a:r>
            <a:r>
              <a:rPr lang="en-US" sz="3200" u="sng" dirty="0"/>
              <a:t> </a:t>
            </a:r>
          </a:p>
        </p:txBody>
      </p:sp>
    </p:spTree>
    <p:extLst>
      <p:ext uri="{BB962C8B-B14F-4D97-AF65-F5344CB8AC3E}">
        <p14:creationId xmlns:p14="http://schemas.microsoft.com/office/powerpoint/2010/main" val="1464973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2000" fill="hold"/>
                                        <p:tgtEl>
                                          <p:spTgt spid="4098"/>
                                        </p:tgtEl>
                                        <p:attrNameLst>
                                          <p:attrName>ppt_x</p:attrName>
                                        </p:attrNameLst>
                                      </p:cBhvr>
                                      <p:tavLst>
                                        <p:tav tm="0">
                                          <p:val>
                                            <p:strVal val="0-#ppt_w/2"/>
                                          </p:val>
                                        </p:tav>
                                        <p:tav tm="100000">
                                          <p:val>
                                            <p:strVal val="#ppt_x"/>
                                          </p:val>
                                        </p:tav>
                                      </p:tavLst>
                                    </p:anim>
                                    <p:anim calcmode="lin" valueType="num">
                                      <p:cBhvr additive="base">
                                        <p:cTn id="8" dur="2000" fill="hold"/>
                                        <p:tgtEl>
                                          <p:spTgt spid="4098"/>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8" presetClass="emph" presetSubtype="0" fill="hold" nodeType="afterEffect">
                                  <p:stCondLst>
                                    <p:cond delay="0"/>
                                  </p:stCondLst>
                                  <p:iterate type="lt">
                                    <p:tmPct val="10000"/>
                                  </p:iterate>
                                  <p:childTnLst>
                                    <p:animClr clrSpc="rgb" dir="cw">
                                      <p:cBhvr override="childStyle">
                                        <p:cTn id="11" dur="500" fill="hold"/>
                                        <p:tgtEl>
                                          <p:spTgt spid="2">
                                            <p:txEl>
                                              <p:pRg st="0" end="0"/>
                                            </p:txEl>
                                          </p:spTgt>
                                        </p:tgtEl>
                                        <p:attrNameLst>
                                          <p:attrName>style.color</p:attrName>
                                        </p:attrNameLst>
                                      </p:cBhvr>
                                      <p:to>
                                        <a:schemeClr val="accent2"/>
                                      </p:to>
                                    </p:animClr>
                                    <p:animClr clrSpc="rgb" dir="cw">
                                      <p:cBhvr>
                                        <p:cTn id="12" dur="500" fill="hold"/>
                                        <p:tgtEl>
                                          <p:spTgt spid="2">
                                            <p:txEl>
                                              <p:pRg st="0" end="0"/>
                                            </p:txEl>
                                          </p:spTgt>
                                        </p:tgtEl>
                                        <p:attrNameLst>
                                          <p:attrName>fillcolor</p:attrName>
                                        </p:attrNameLst>
                                      </p:cBhvr>
                                      <p:to>
                                        <a:schemeClr val="accent2"/>
                                      </p:to>
                                    </p:animClr>
                                    <p:set>
                                      <p:cBhvr>
                                        <p:cTn id="13" dur="500" fill="hold"/>
                                        <p:tgtEl>
                                          <p:spTgt spid="2">
                                            <p:txEl>
                                              <p:pRg st="0" end="0"/>
                                            </p:txEl>
                                          </p:spTgt>
                                        </p:tgtEl>
                                        <p:attrNameLst>
                                          <p:attrName>fill.type</p:attrName>
                                        </p:attrNameLst>
                                      </p:cBhvr>
                                      <p:to>
                                        <p:strVal val="solid"/>
                                      </p:to>
                                    </p:set>
                                    <p:anim to="1.5" calcmode="lin" valueType="num">
                                      <p:cBhvr override="childStyle">
                                        <p:cTn id="14" dur="500" fill="hold"/>
                                        <p:tgtEl>
                                          <p:spTgt spid="2">
                                            <p:txEl>
                                              <p:pRg st="0" end="0"/>
                                            </p:txEl>
                                          </p:spTgt>
                                        </p:tgtEl>
                                        <p:attrNameLst>
                                          <p:attrName>style.fontSize</p:attrName>
                                        </p:attrNameLst>
                                      </p:cBhvr>
                                    </p:anim>
                                  </p:childTnLst>
                                </p:cTn>
                              </p:par>
                            </p:childTnLst>
                          </p:cTn>
                        </p:par>
                        <p:par>
                          <p:cTn id="15" fill="hold">
                            <p:stCondLst>
                              <p:cond delay="29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228600" y="181831"/>
            <a:ext cx="8686799" cy="990600"/>
          </a:xfrm>
        </p:spPr>
        <p:txBody>
          <a:bodyPr>
            <a:normAutofit/>
            <a:scene3d>
              <a:camera prst="orthographicFront"/>
              <a:lightRig rig="soft" dir="t">
                <a:rot lat="0" lon="0" rev="16800000"/>
              </a:lightRig>
            </a:scene3d>
            <a:sp3d prstMaterial="softEdge">
              <a:bevelT w="38100" h="38100"/>
            </a:sp3d>
          </a:bodyPr>
          <a:lstStyle/>
          <a:p>
            <a:pPr eaLnBrk="1" fontAlgn="auto" hangingPunct="1">
              <a:spcAft>
                <a:spcPts val="0"/>
              </a:spcAft>
              <a:defRPr/>
            </a:pPr>
            <a:r>
              <a:rPr lang="en-US" sz="4100" kern="120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rPr>
              <a:t> </a:t>
            </a:r>
            <a:r>
              <a:rPr lang="en-US" sz="4100" kern="1200" dirty="0">
                <a:ln w="6350">
                  <a:noFill/>
                </a:ln>
                <a:solidFill>
                  <a:srgbClr val="FFFFFF"/>
                </a:solidFill>
                <a:effectLst>
                  <a:outerShdw blurRad="114300" dist="101600" dir="2700000" algn="tl" rotWithShape="0">
                    <a:srgbClr val="000000">
                      <a:alpha val="40000"/>
                    </a:srgbClr>
                  </a:outerShdw>
                </a:effectLst>
              </a:rPr>
              <a:t>Using Quotation Marks in Dialogue</a:t>
            </a:r>
          </a:p>
        </p:txBody>
      </p:sp>
      <p:sp>
        <p:nvSpPr>
          <p:cNvPr id="4099" name="Rectangle 3"/>
          <p:cNvSpPr>
            <a:spLocks noGrp="1" noChangeArrowheads="1"/>
          </p:cNvSpPr>
          <p:nvPr>
            <p:ph idx="4294967295"/>
          </p:nvPr>
        </p:nvSpPr>
        <p:spPr>
          <a:xfrm>
            <a:off x="76201" y="2528888"/>
            <a:ext cx="8839198" cy="4071937"/>
          </a:xfrm>
        </p:spPr>
        <p:txBody>
          <a:bodyPr/>
          <a:lstStyle/>
          <a:p>
            <a:pPr marL="571500" indent="-571500" eaLnBrk="1" hangingPunct="1">
              <a:defRPr/>
            </a:pPr>
            <a:r>
              <a:rPr lang="en-US" sz="3600" b="1" dirty="0"/>
              <a:t>Use quotation marks to enclose a </a:t>
            </a:r>
            <a:r>
              <a:rPr lang="en-US" sz="3600" b="1" u="sng" dirty="0"/>
              <a:t>direct quotation</a:t>
            </a:r>
            <a:r>
              <a:rPr lang="en-US" sz="3600" b="1" dirty="0"/>
              <a:t> – </a:t>
            </a:r>
            <a:r>
              <a:rPr lang="en-US" sz="3600" b="1" i="1" dirty="0"/>
              <a:t>a person’s exact words</a:t>
            </a:r>
            <a:r>
              <a:rPr lang="en-US" sz="3600" b="1" dirty="0"/>
              <a:t>.</a:t>
            </a:r>
          </a:p>
          <a:p>
            <a:pPr marL="571500" indent="-571500" eaLnBrk="1" hangingPunct="1">
              <a:buFont typeface="Wingdings" panose="05000000000000000000" pitchFamily="2" charset="2"/>
              <a:buNone/>
              <a:defRPr/>
            </a:pPr>
            <a:endParaRPr lang="en-US" sz="3600" dirty="0"/>
          </a:p>
          <a:p>
            <a:pPr marL="966788" lvl="1" indent="-495300" eaLnBrk="1" hangingPunct="1">
              <a:defRPr/>
            </a:pPr>
            <a:r>
              <a:rPr lang="en-US" b="1" dirty="0"/>
              <a:t>Our team leader says, </a:t>
            </a:r>
            <a:r>
              <a:rPr lang="en-US" b="1" dirty="0">
                <a:solidFill>
                  <a:srgbClr val="FF0000"/>
                </a:solidFill>
              </a:rPr>
              <a:t>“</a:t>
            </a:r>
            <a:r>
              <a:rPr lang="en-US" b="1" dirty="0"/>
              <a:t>I try to practice every day.</a:t>
            </a:r>
            <a:r>
              <a:rPr lang="en-US" b="1" dirty="0">
                <a:solidFill>
                  <a:srgbClr val="FF0000"/>
                </a:solidFill>
              </a:rPr>
              <a:t>”</a:t>
            </a:r>
          </a:p>
          <a:p>
            <a:pPr marL="966788" lvl="1" indent="-495300" eaLnBrk="1" hangingPunct="1">
              <a:buFont typeface="Wingdings" panose="05000000000000000000" pitchFamily="2" charset="2"/>
              <a:buNone/>
              <a:defRPr/>
            </a:pPr>
            <a:endParaRPr lang="en-US" b="1" dirty="0"/>
          </a:p>
          <a:p>
            <a:pPr marL="966788" lvl="1" indent="-495300" eaLnBrk="1" hangingPunct="1">
              <a:defRPr/>
            </a:pPr>
            <a:r>
              <a:rPr lang="en-US" b="1" dirty="0">
                <a:solidFill>
                  <a:srgbClr val="FF0000"/>
                </a:solidFill>
              </a:rPr>
              <a:t>“</a:t>
            </a:r>
            <a:r>
              <a:rPr lang="en-US" b="1" dirty="0"/>
              <a:t>Let’s go home,</a:t>
            </a:r>
            <a:r>
              <a:rPr lang="en-US" b="1" dirty="0">
                <a:solidFill>
                  <a:srgbClr val="FF0000"/>
                </a:solidFill>
              </a:rPr>
              <a:t>”</a:t>
            </a:r>
            <a:r>
              <a:rPr lang="en-US" b="1" dirty="0"/>
              <a:t> Jeanne suggested.</a:t>
            </a:r>
          </a:p>
          <a:p>
            <a:pPr marL="571500" indent="-571500" eaLnBrk="1" hangingPunct="1">
              <a:buFont typeface="Wingdings" panose="05000000000000000000" pitchFamily="2" charset="2"/>
              <a:buNone/>
              <a:defRPr/>
            </a:pPr>
            <a:endParaRPr lang="en-US" dirty="0"/>
          </a:p>
        </p:txBody>
      </p:sp>
      <p:pic>
        <p:nvPicPr>
          <p:cNvPr id="6148" name="Picture 5" descr="C:\Users\Debbie\AppData\Local\Microsoft\Windows\Temporary Internet Files\Content.IE5\96BYNQOM\MC9002821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3888" y="1295400"/>
            <a:ext cx="2322512"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Box 4"/>
          <p:cNvSpPr txBox="1">
            <a:spLocks noChangeArrowheads="1"/>
          </p:cNvSpPr>
          <p:nvPr/>
        </p:nvSpPr>
        <p:spPr bwMode="auto">
          <a:xfrm>
            <a:off x="6094413" y="6462713"/>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pic>
        <p:nvPicPr>
          <p:cNvPr id="6150" name="Picture 11" descr="C:\Users\Debbie\AppData\Local\Microsoft\Windows\Temporary Internet Files\Content.IE5\M3W9LIK2\MM900282777[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4710112"/>
            <a:ext cx="1979613"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50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3250" fill="hold"/>
                                        <p:tgtEl>
                                          <p:spTgt spid="4098"/>
                                        </p:tgtEl>
                                        <p:attrNameLst>
                                          <p:attrName>ppt_x</p:attrName>
                                        </p:attrNameLst>
                                      </p:cBhvr>
                                      <p:tavLst>
                                        <p:tav tm="0">
                                          <p:val>
                                            <p:strVal val="0-#ppt_w/2"/>
                                          </p:val>
                                        </p:tav>
                                        <p:tav tm="100000">
                                          <p:val>
                                            <p:strVal val="#ppt_x"/>
                                          </p:val>
                                        </p:tav>
                                      </p:tavLst>
                                    </p:anim>
                                    <p:anim calcmode="lin" valueType="num">
                                      <p:cBhvr additive="base">
                                        <p:cTn id="8" dur="3250" fill="hold"/>
                                        <p:tgtEl>
                                          <p:spTgt spid="40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idx="4294967295"/>
          </p:nvPr>
        </p:nvSpPr>
        <p:spPr>
          <a:xfrm>
            <a:off x="4763" y="2209800"/>
            <a:ext cx="8229600" cy="4525963"/>
          </a:xfrm>
        </p:spPr>
        <p:txBody>
          <a:bodyPr/>
          <a:lstStyle/>
          <a:p>
            <a:pPr marL="571500" indent="-571500" eaLnBrk="1" hangingPunct="1">
              <a:defRPr/>
            </a:pPr>
            <a:r>
              <a:rPr lang="en-US" b="1" dirty="0"/>
              <a:t>A directly quoted sentence begins with a capital letter.</a:t>
            </a:r>
          </a:p>
          <a:p>
            <a:pPr marL="571500" indent="-571500" eaLnBrk="1" hangingPunct="1">
              <a:buFont typeface="Wingdings" panose="05000000000000000000" pitchFamily="2" charset="2"/>
              <a:buNone/>
              <a:defRPr/>
            </a:pPr>
            <a:endParaRPr lang="en-US" b="1" dirty="0"/>
          </a:p>
          <a:p>
            <a:pPr marL="966788" lvl="1" indent="-495300" eaLnBrk="1" hangingPunct="1">
              <a:defRPr/>
            </a:pPr>
            <a:r>
              <a:rPr lang="en-US" sz="3200" b="1" dirty="0"/>
              <a:t>Mrs. Talbot said, “</a:t>
            </a:r>
            <a:r>
              <a:rPr lang="en-US" sz="3200" b="1" dirty="0">
                <a:solidFill>
                  <a:srgbClr val="FFC000"/>
                </a:solidFill>
              </a:rPr>
              <a:t>P</a:t>
            </a:r>
            <a:r>
              <a:rPr lang="en-US" sz="3200" b="1" dirty="0"/>
              <a:t>lease get a pencil.”</a:t>
            </a:r>
          </a:p>
          <a:p>
            <a:pPr marL="966788" lvl="1" indent="-495300" eaLnBrk="1" hangingPunct="1">
              <a:buFont typeface="Wingdings" panose="05000000000000000000" pitchFamily="2" charset="2"/>
              <a:buNone/>
              <a:defRPr/>
            </a:pPr>
            <a:endParaRPr lang="en-US" sz="3200" b="1" dirty="0"/>
          </a:p>
          <a:p>
            <a:pPr marL="966788" lvl="1" indent="-495300" eaLnBrk="1" hangingPunct="1">
              <a:defRPr/>
            </a:pPr>
            <a:r>
              <a:rPr lang="en-US" sz="3200" b="1" dirty="0"/>
              <a:t>Kristina asked, “</a:t>
            </a:r>
            <a:r>
              <a:rPr lang="en-US" sz="3200" b="1" dirty="0">
                <a:solidFill>
                  <a:srgbClr val="FFC000"/>
                </a:solidFill>
              </a:rPr>
              <a:t>I</a:t>
            </a:r>
            <a:r>
              <a:rPr lang="en-US" sz="3200" b="1" dirty="0"/>
              <a:t>s it my turn?”</a:t>
            </a:r>
          </a:p>
          <a:p>
            <a:pPr marL="571500" indent="-571500" eaLnBrk="1" hangingPunct="1">
              <a:defRPr/>
            </a:pPr>
            <a:endParaRPr lang="en-US" dirty="0"/>
          </a:p>
        </p:txBody>
      </p:sp>
      <p:pic>
        <p:nvPicPr>
          <p:cNvPr id="8195" name="Picture 4" descr="C:\Users\Debbie\AppData\Local\Microsoft\Windows\Temporary Internet Files\Content.IE5\96BYNQOM\MC9002821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046163"/>
            <a:ext cx="235743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Box 3"/>
          <p:cNvSpPr txBox="1">
            <a:spLocks noChangeArrowheads="1"/>
          </p:cNvSpPr>
          <p:nvPr/>
        </p:nvSpPr>
        <p:spPr bwMode="auto">
          <a:xfrm>
            <a:off x="6119813" y="6467475"/>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pic>
        <p:nvPicPr>
          <p:cNvPr id="8197" name="Picture 6" descr="C:\Users\Debbie\AppData\Local\Microsoft\Windows\Temporary Internet Files\Content.IE5\M3W9LIK2\MM900041015[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751263"/>
            <a:ext cx="1579563" cy="264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00" y="0"/>
            <a:ext cx="8229600" cy="1417638"/>
          </a:xfrm>
          <a:prstGeom prst="rect">
            <a:avLst/>
          </a:prstGeom>
          <a:noFill/>
          <a:ln w="9525">
            <a:noFill/>
            <a:miter lim="800000"/>
            <a:headEnd/>
            <a:tailEnd/>
          </a:ln>
          <a:effectLst/>
        </p:spPr>
        <p:txBody>
          <a:bodyPr anchor="ctr"/>
          <a:lst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a:lstStyle>
          <a:p>
            <a:pPr eaLnBrk="1" hangingPunct="1">
              <a:defRPr/>
            </a:pPr>
            <a:r>
              <a:rPr lang="en-US" kern="0" dirty="0"/>
              <a:t>Direct Quotations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457200" y="0"/>
            <a:ext cx="8229600" cy="1417638"/>
          </a:xfrm>
        </p:spPr>
        <p:txBody>
          <a:bodyPr/>
          <a:lstStyle/>
          <a:p>
            <a:pPr eaLnBrk="1" hangingPunct="1">
              <a:defRPr/>
            </a:pPr>
            <a:r>
              <a:rPr lang="en-US" dirty="0"/>
              <a:t>Split Dialogue</a:t>
            </a:r>
          </a:p>
        </p:txBody>
      </p:sp>
      <p:sp>
        <p:nvSpPr>
          <p:cNvPr id="6147" name="Rectangle 3"/>
          <p:cNvSpPr>
            <a:spLocks noGrp="1" noChangeArrowheads="1"/>
          </p:cNvSpPr>
          <p:nvPr>
            <p:ph idx="4294967295"/>
          </p:nvPr>
        </p:nvSpPr>
        <p:spPr>
          <a:xfrm>
            <a:off x="228600" y="1295400"/>
            <a:ext cx="8686800" cy="4830763"/>
          </a:xfrm>
        </p:spPr>
        <p:txBody>
          <a:bodyPr/>
          <a:lstStyle/>
          <a:p>
            <a:pPr eaLnBrk="1" hangingPunct="1">
              <a:lnSpc>
                <a:spcPct val="90000"/>
              </a:lnSpc>
              <a:defRPr/>
            </a:pPr>
            <a:r>
              <a:rPr lang="en-US" b="1" dirty="0"/>
              <a:t>When an expression identifying the speaker interrupts a quoted sentence, the second part of the quotation begins with a lowercase letter.</a:t>
            </a:r>
          </a:p>
          <a:p>
            <a:pPr eaLnBrk="1" hangingPunct="1">
              <a:lnSpc>
                <a:spcPct val="90000"/>
              </a:lnSpc>
              <a:defRPr/>
            </a:pPr>
            <a:endParaRPr lang="en-US" sz="2800" b="1" dirty="0"/>
          </a:p>
          <a:p>
            <a:pPr lvl="1" eaLnBrk="1" hangingPunct="1">
              <a:lnSpc>
                <a:spcPct val="90000"/>
              </a:lnSpc>
              <a:defRPr/>
            </a:pPr>
            <a:r>
              <a:rPr lang="en-US" sz="3200" b="1" dirty="0"/>
              <a:t>“Will you take care of my lawn and pets,” </a:t>
            </a:r>
            <a:r>
              <a:rPr lang="en-US" sz="3200" b="1" i="1" u="sng" dirty="0"/>
              <a:t>asked Mr. Franklin,</a:t>
            </a:r>
            <a:r>
              <a:rPr lang="en-US" sz="3200" b="1" i="1" dirty="0"/>
              <a:t> </a:t>
            </a:r>
            <a:r>
              <a:rPr lang="en-US" sz="3200" b="1" dirty="0"/>
              <a:t>“</a:t>
            </a:r>
            <a:r>
              <a:rPr lang="en-US" sz="3200" b="1" dirty="0">
                <a:solidFill>
                  <a:srgbClr val="FFC000"/>
                </a:solidFill>
              </a:rPr>
              <a:t>w</a:t>
            </a:r>
            <a:r>
              <a:rPr lang="en-US" sz="3200" b="1" dirty="0"/>
              <a:t>hile I’m on vacation next month?”</a:t>
            </a:r>
          </a:p>
          <a:p>
            <a:pPr lvl="1" eaLnBrk="1" hangingPunct="1">
              <a:lnSpc>
                <a:spcPct val="90000"/>
              </a:lnSpc>
              <a:defRPr/>
            </a:pPr>
            <a:endParaRPr lang="en-US" b="1" dirty="0"/>
          </a:p>
          <a:p>
            <a:pPr lvl="1" eaLnBrk="1" hangingPunct="1">
              <a:lnSpc>
                <a:spcPct val="90000"/>
              </a:lnSpc>
              <a:buFont typeface="Wingdings" panose="05000000000000000000" pitchFamily="2" charset="2"/>
              <a:buNone/>
              <a:defRPr/>
            </a:pPr>
            <a:r>
              <a:rPr lang="en-US" b="1" dirty="0"/>
              <a:t>*  The expression identifying the speaker is called a </a:t>
            </a:r>
            <a:r>
              <a:rPr lang="en-US" b="1" dirty="0">
                <a:solidFill>
                  <a:srgbClr val="FFC000"/>
                </a:solidFill>
              </a:rPr>
              <a:t>speaker’s tag.</a:t>
            </a:r>
          </a:p>
        </p:txBody>
      </p:sp>
      <p:pic>
        <p:nvPicPr>
          <p:cNvPr id="10244" name="Picture 5" descr="C:\Users\Debbie\AppData\Local\Microsoft\Windows\Temporary Internet Files\Content.IE5\96BYNQOM\MC9002821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799" y="5638800"/>
            <a:ext cx="2198131" cy="111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Box 4"/>
          <p:cNvSpPr txBox="1">
            <a:spLocks noChangeArrowheads="1"/>
          </p:cNvSpPr>
          <p:nvPr/>
        </p:nvSpPr>
        <p:spPr bwMode="auto">
          <a:xfrm>
            <a:off x="6140450" y="6475413"/>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457200" y="0"/>
            <a:ext cx="8229600" cy="1249363"/>
          </a:xfrm>
        </p:spPr>
        <p:txBody>
          <a:bodyPr/>
          <a:lstStyle/>
          <a:p>
            <a:pPr eaLnBrk="1" hangingPunct="1">
              <a:defRPr/>
            </a:pPr>
            <a:r>
              <a:rPr lang="en-US" dirty="0"/>
              <a:t>Split Dialogue</a:t>
            </a:r>
          </a:p>
        </p:txBody>
      </p:sp>
      <p:sp>
        <p:nvSpPr>
          <p:cNvPr id="9219" name="Rectangle 3"/>
          <p:cNvSpPr>
            <a:spLocks noGrp="1" noChangeArrowheads="1"/>
          </p:cNvSpPr>
          <p:nvPr>
            <p:ph idx="4294967295"/>
          </p:nvPr>
        </p:nvSpPr>
        <p:spPr>
          <a:xfrm>
            <a:off x="232569" y="1143000"/>
            <a:ext cx="8229600" cy="4678363"/>
          </a:xfrm>
        </p:spPr>
        <p:txBody>
          <a:bodyPr/>
          <a:lstStyle/>
          <a:p>
            <a:pPr eaLnBrk="1" hangingPunct="1">
              <a:defRPr/>
            </a:pPr>
            <a:r>
              <a:rPr lang="en-US" sz="3600" b="1" dirty="0"/>
              <a:t>If a quoted sentence is divided, a comma usually follows the first part and comes before the second part.</a:t>
            </a:r>
          </a:p>
          <a:p>
            <a:pPr lvl="1" eaLnBrk="1" hangingPunct="1">
              <a:defRPr/>
            </a:pPr>
            <a:endParaRPr lang="en-US" b="1" dirty="0"/>
          </a:p>
          <a:p>
            <a:pPr lvl="2" eaLnBrk="1" hangingPunct="1">
              <a:defRPr/>
            </a:pPr>
            <a:r>
              <a:rPr lang="en-US" sz="3200" b="1" dirty="0"/>
              <a:t>“Oh</a:t>
            </a:r>
            <a:r>
              <a:rPr lang="en-US" sz="3200" b="1" dirty="0">
                <a:solidFill>
                  <a:srgbClr val="FFC000"/>
                </a:solidFill>
              </a:rPr>
              <a:t>,</a:t>
            </a:r>
            <a:r>
              <a:rPr lang="en-US" sz="3200" b="1" dirty="0"/>
              <a:t>” Donna commented</a:t>
            </a:r>
            <a:r>
              <a:rPr lang="en-US" sz="3200" b="1" dirty="0">
                <a:solidFill>
                  <a:srgbClr val="FFC000"/>
                </a:solidFill>
              </a:rPr>
              <a:t>, </a:t>
            </a:r>
            <a:r>
              <a:rPr lang="en-US" sz="3200" b="1" dirty="0"/>
              <a:t>“he’s probably just saying that because he’s never had a cat.”</a:t>
            </a:r>
          </a:p>
        </p:txBody>
      </p:sp>
      <p:pic>
        <p:nvPicPr>
          <p:cNvPr id="12292" name="Picture 5" descr="C:\Users\Debbie\AppData\Local\Microsoft\Windows\Temporary Internet Files\Content.IE5\96BYNQOM\MC9002821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5484813"/>
            <a:ext cx="2293938"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TextBox 4"/>
          <p:cNvSpPr txBox="1">
            <a:spLocks noChangeArrowheads="1"/>
          </p:cNvSpPr>
          <p:nvPr/>
        </p:nvSpPr>
        <p:spPr bwMode="auto">
          <a:xfrm>
            <a:off x="6096000" y="6508750"/>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pic>
        <p:nvPicPr>
          <p:cNvPr id="12294" name="Picture 6" descr="C:\Users\Debbie\AppData\Local\Microsoft\Windows\Temporary Internet Files\Content.IE5\UANJWIOX\MM900296996[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4513262"/>
            <a:ext cx="1952952" cy="199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465136" y="-251619"/>
            <a:ext cx="8229600" cy="1417638"/>
          </a:xfrm>
        </p:spPr>
        <p:txBody>
          <a:bodyPr/>
          <a:lstStyle/>
          <a:p>
            <a:pPr eaLnBrk="1" hangingPunct="1">
              <a:defRPr/>
            </a:pPr>
            <a:r>
              <a:rPr lang="en-US" dirty="0"/>
              <a:t>Quote at the Beginning…</a:t>
            </a:r>
          </a:p>
        </p:txBody>
      </p:sp>
      <p:sp>
        <p:nvSpPr>
          <p:cNvPr id="7171" name="Rectangle 3"/>
          <p:cNvSpPr>
            <a:spLocks noGrp="1" noChangeArrowheads="1"/>
          </p:cNvSpPr>
          <p:nvPr>
            <p:ph idx="4294967295"/>
          </p:nvPr>
        </p:nvSpPr>
        <p:spPr>
          <a:xfrm>
            <a:off x="15875" y="977223"/>
            <a:ext cx="9128125" cy="4525962"/>
          </a:xfrm>
        </p:spPr>
        <p:txBody>
          <a:bodyPr/>
          <a:lstStyle/>
          <a:p>
            <a:pPr eaLnBrk="1" hangingPunct="1">
              <a:defRPr/>
            </a:pPr>
            <a:r>
              <a:rPr lang="en-US" b="1" dirty="0"/>
              <a:t>If a quotation mark comes at the beginning of a sentence, a comma, question mark, or exclamation point usually follows it.</a:t>
            </a:r>
          </a:p>
          <a:p>
            <a:pPr marL="0" indent="0" eaLnBrk="1" hangingPunct="1">
              <a:buNone/>
              <a:defRPr/>
            </a:pPr>
            <a:endParaRPr lang="en-US" b="1" dirty="0"/>
          </a:p>
          <a:p>
            <a:pPr lvl="1" eaLnBrk="1" hangingPunct="1">
              <a:defRPr/>
            </a:pPr>
            <a:r>
              <a:rPr lang="en-US" sz="3200" b="1" dirty="0"/>
              <a:t>“Dogs make better pets than cats do</a:t>
            </a:r>
            <a:r>
              <a:rPr lang="en-US" sz="3200" b="1" dirty="0">
                <a:solidFill>
                  <a:srgbClr val="FFC000"/>
                </a:solidFill>
              </a:rPr>
              <a:t>,</a:t>
            </a:r>
            <a:r>
              <a:rPr lang="en-US" sz="3200" b="1" dirty="0"/>
              <a:t>” said  Jared.</a:t>
            </a:r>
          </a:p>
          <a:p>
            <a:pPr lvl="1" eaLnBrk="1" hangingPunct="1">
              <a:defRPr/>
            </a:pPr>
            <a:r>
              <a:rPr lang="en-US" sz="3200" b="1" dirty="0"/>
              <a:t>“Have you ever had a cat</a:t>
            </a:r>
            <a:r>
              <a:rPr lang="en-US" sz="3200" b="1" dirty="0">
                <a:solidFill>
                  <a:srgbClr val="FFC000"/>
                </a:solidFill>
              </a:rPr>
              <a:t>?</a:t>
            </a:r>
            <a:r>
              <a:rPr lang="en-US" sz="3200" b="1" dirty="0"/>
              <a:t>” Emily asked.</a:t>
            </a:r>
          </a:p>
          <a:p>
            <a:pPr lvl="1" eaLnBrk="1" hangingPunct="1">
              <a:defRPr/>
            </a:pPr>
            <a:r>
              <a:rPr lang="en-US" sz="3200" b="1" dirty="0"/>
              <a:t>“No, and I never will</a:t>
            </a:r>
            <a:r>
              <a:rPr lang="en-US" sz="3200" b="1" dirty="0">
                <a:solidFill>
                  <a:srgbClr val="FFC000"/>
                </a:solidFill>
              </a:rPr>
              <a:t>!</a:t>
            </a:r>
            <a:r>
              <a:rPr lang="en-US" sz="3200" b="1" dirty="0"/>
              <a:t>” he replied.</a:t>
            </a:r>
          </a:p>
          <a:p>
            <a:pPr lvl="1" eaLnBrk="1" hangingPunct="1">
              <a:buFont typeface="Wingdings" panose="05000000000000000000" pitchFamily="2" charset="2"/>
              <a:buNone/>
              <a:defRPr/>
            </a:pPr>
            <a:endParaRPr lang="en-US" dirty="0"/>
          </a:p>
        </p:txBody>
      </p:sp>
      <p:pic>
        <p:nvPicPr>
          <p:cNvPr id="14340" name="Picture 5" descr="C:\Users\Debbie\AppData\Local\Microsoft\Windows\Temporary Internet Files\Content.IE5\96BYNQOM\MC900282192[1].wm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9775" y="5486400"/>
            <a:ext cx="2408876"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Box 4"/>
          <p:cNvSpPr txBox="1">
            <a:spLocks noChangeArrowheads="1"/>
          </p:cNvSpPr>
          <p:nvPr/>
        </p:nvSpPr>
        <p:spPr bwMode="auto">
          <a:xfrm>
            <a:off x="6008886" y="6567487"/>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pic>
        <p:nvPicPr>
          <p:cNvPr id="14342" name="Picture 7" descr="C:\Users\Debbie\AppData\Local\Microsoft\Windows\Temporary Internet Files\Content.IE5\2D29W718\MM900365148[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6811013" y="4730189"/>
            <a:ext cx="2141538" cy="172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MS902380.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extLst>
              <a:ext uri="{28A0092B-C50C-407E-A947-70E740481C1C}">
                <a14:useLocalDpi xmlns:a14="http://schemas.microsoft.com/office/drawing/2010/main" val="0"/>
              </a:ext>
            </a:extLst>
          </a:blip>
          <a:srcRect/>
          <a:stretch>
            <a:fillRect/>
          </a:stretch>
        </p:blipFill>
        <p:spPr bwMode="auto">
          <a:xfrm>
            <a:off x="8229600" y="3048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27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pPr eaLnBrk="1" hangingPunct="1">
              <a:defRPr/>
            </a:pPr>
            <a:r>
              <a:rPr lang="en-US" dirty="0"/>
              <a:t>Quote at the End…</a:t>
            </a:r>
          </a:p>
        </p:txBody>
      </p:sp>
      <p:sp>
        <p:nvSpPr>
          <p:cNvPr id="8195" name="Rectangle 3"/>
          <p:cNvSpPr>
            <a:spLocks noGrp="1" noChangeArrowheads="1"/>
          </p:cNvSpPr>
          <p:nvPr>
            <p:ph idx="4294967295"/>
          </p:nvPr>
        </p:nvSpPr>
        <p:spPr/>
        <p:txBody>
          <a:bodyPr/>
          <a:lstStyle/>
          <a:p>
            <a:pPr eaLnBrk="1" hangingPunct="1">
              <a:defRPr/>
            </a:pPr>
            <a:r>
              <a:rPr lang="en-US" b="1" dirty="0"/>
              <a:t>If a quotation comes at the end of a sentence, a comma usually comes before it.</a:t>
            </a:r>
          </a:p>
          <a:p>
            <a:pPr eaLnBrk="1" hangingPunct="1">
              <a:defRPr/>
            </a:pPr>
            <a:endParaRPr lang="en-US" b="1" dirty="0"/>
          </a:p>
          <a:p>
            <a:pPr lvl="1" eaLnBrk="1" hangingPunct="1">
              <a:defRPr/>
            </a:pPr>
            <a:r>
              <a:rPr lang="en-US" sz="3200" b="1" dirty="0"/>
              <a:t>Terra asked</a:t>
            </a:r>
            <a:r>
              <a:rPr lang="en-US" sz="3200" b="1" dirty="0">
                <a:solidFill>
                  <a:srgbClr val="FFC000"/>
                </a:solidFill>
              </a:rPr>
              <a:t>,</a:t>
            </a:r>
            <a:r>
              <a:rPr lang="en-US" sz="3200" b="1" dirty="0"/>
              <a:t> “What makes you say that?”</a:t>
            </a:r>
          </a:p>
        </p:txBody>
      </p:sp>
      <p:pic>
        <p:nvPicPr>
          <p:cNvPr id="16388" name="Picture 5" descr="C:\Users\Debbie\AppData\Local\Microsoft\Windows\Temporary Internet Files\Content.IE5\96BYNQOM\MC9002821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4343400"/>
            <a:ext cx="240982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Box 4"/>
          <p:cNvSpPr txBox="1">
            <a:spLocks noChangeArrowheads="1"/>
          </p:cNvSpPr>
          <p:nvPr/>
        </p:nvSpPr>
        <p:spPr bwMode="auto">
          <a:xfrm>
            <a:off x="5715000" y="6324600"/>
            <a:ext cx="2971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r">
              <a:spcBef>
                <a:spcPct val="0"/>
              </a:spcBef>
              <a:buClrTx/>
              <a:buSzTx/>
              <a:buFontTx/>
              <a:buNone/>
            </a:pPr>
            <a:r>
              <a:rPr lang="en-US" altLang="en-US" sz="1200" dirty="0">
                <a:latin typeface="Calibri" panose="020F0502020204030204" pitchFamily="34" charset="0"/>
              </a:rPr>
              <a:t>©2016 HappyEdugator</a:t>
            </a:r>
            <a:endParaRPr lang="en-US" altLang="en-US" sz="1200" dirty="0"/>
          </a:p>
        </p:txBody>
      </p:sp>
      <p:pic>
        <p:nvPicPr>
          <p:cNvPr id="16390" name="Picture 6" descr="C:\Users\Debbie\AppData\Local\Microsoft\Windows\Temporary Internet Files\Content.IE5\M3W9LIK2\MM900283967[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237288" y="4019550"/>
            <a:ext cx="2144712"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Stream</Template>
  <TotalTime>867</TotalTime>
  <Words>877</Words>
  <Application>Microsoft Macintosh PowerPoint</Application>
  <PresentationFormat>On-screen Show (4:3)</PresentationFormat>
  <Paragraphs>103</Paragraphs>
  <Slides>16</Slides>
  <Notes>12</Notes>
  <HiddenSlides>0</HiddenSlides>
  <MMClips>1</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Stream</vt:lpstr>
      <vt:lpstr>Punctuating Dialogue</vt:lpstr>
      <vt:lpstr>  Dialogue</vt:lpstr>
      <vt:lpstr>  Dialogue</vt:lpstr>
      <vt:lpstr> Using Quotation Marks in Dialogue</vt:lpstr>
      <vt:lpstr>PowerPoint Presentation</vt:lpstr>
      <vt:lpstr>Split Dialogue</vt:lpstr>
      <vt:lpstr>Split Dialogue</vt:lpstr>
      <vt:lpstr>Quote at the Beginning…</vt:lpstr>
      <vt:lpstr>Quote at the End…</vt:lpstr>
      <vt:lpstr>Punctuation inside Quotes</vt:lpstr>
      <vt:lpstr>The Exception to the Rule</vt:lpstr>
      <vt:lpstr>The Exception to the Rule</vt:lpstr>
      <vt:lpstr>Don’t Be Afraid to Use Dialogue in Your Writing!</vt:lpstr>
      <vt:lpstr>The End</vt:lpstr>
      <vt:lpstr>Suggested Activity</vt:lpstr>
      <vt:lpstr>PowerPoint Presentation</vt:lpstr>
    </vt:vector>
  </TitlesOfParts>
  <Company>Paulding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Punctuating Dialogue</dc:title>
  <dc:creator>Paulding</dc:creator>
  <cp:lastModifiedBy>Amy Snodgrass</cp:lastModifiedBy>
  <cp:revision>38</cp:revision>
  <dcterms:created xsi:type="dcterms:W3CDTF">2007-09-24T11:31:07Z</dcterms:created>
  <dcterms:modified xsi:type="dcterms:W3CDTF">2017-02-23T15:57:23Z</dcterms:modified>
</cp:coreProperties>
</file>